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Google Sans Medium"/>
      <p:regular r:id="rId47"/>
      <p:bold r:id="rId48"/>
      <p:italic r:id="rId49"/>
      <p:boldItalic r:id="rId50"/>
    </p:embeddedFont>
    <p:embeddedFont>
      <p:font typeface="Open Sans SemiBol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fntdata"/><Relationship Id="rId47" Type="http://schemas.openxmlformats.org/officeDocument/2006/relationships/font" Target="fonts/GoogleSansMedium-regular.fntdata"/><Relationship Id="rId49" Type="http://schemas.openxmlformats.org/officeDocument/2006/relationships/font" Target="fonts/GoogleSa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regular.fntdata"/><Relationship Id="rId50" Type="http://schemas.openxmlformats.org/officeDocument/2006/relationships/font" Target="fonts/GoogleSansMedium-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OpenSansSemiBold-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wGJdPh6M1Vm-b-MK877cV625byqZlrrcVdFJxRK5SQ/edit?usp=shar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FHMaSXBx8Wr9dcOoMq31tRadgbYsFK-OhRvfcOo5fM/edit?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J0KR45UsTsd6ctEH2VipXGZoVfKw4GUM30u-0deSbVY/edit?usp=sharing&amp;resourcekey=0-BlQ2bcG6PmxvUw-e55NQ7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ltmwFQTR9KSdNm6G_UXVUGlvoL06aQEsbgxTYhVen_c/edit?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7nmBQttQ03xS6P2W8Eo_4dl8_n8GfVJM3KXyjPAe2OE/edit?usp=sharing&amp;resourcekey=0-vSASv9TG17J7-qN08YefSQ"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EkJSg4mYvl3BPsLVEefozO8R2rLAB9XJG7oBGHuwu8Q/edit?usp=shari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Oqa_RVUbB1EgpQhzYl940W0902AGk9U7CiFJFBrIW4/edit?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Story Template : </a:t>
            </a:r>
            <a:r>
              <a:rPr lang="en" u="sng">
                <a:solidFill>
                  <a:schemeClr val="hlink"/>
                </a:solidFill>
                <a:hlinkClick r:id="rId2"/>
              </a:rPr>
              <a:t>https://docs.google.com/presentation/d/1bwGJdPh6M1Vm-b-MK877cV625byqZlrrcVdFJxRK5SQ/edit?usp=sharing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814f818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814f818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Journey Map template </a:t>
            </a:r>
            <a:r>
              <a:rPr lang="en" u="sng">
                <a:solidFill>
                  <a:schemeClr val="hlink"/>
                </a:solidFill>
                <a:hlinkClick r:id="rId2"/>
              </a:rPr>
              <a:t>https://docs.google.com/presentation/d/1_FHMaSXBx8Wr9dcOoMq31tRadgbYsFK-OhRvfcOo5fM/edit?usp=sharing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8814e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8814e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814f818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814f818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19ff15d6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019ff15d6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814f818c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814f818c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Audit template </a:t>
            </a:r>
            <a:r>
              <a:rPr lang="en" u="sng">
                <a:solidFill>
                  <a:schemeClr val="hlink"/>
                </a:solidFill>
                <a:hlinkClick r:id="rId2"/>
              </a:rPr>
              <a:t>https://docs.google.com/spreadsheets/d/1J0KR45UsTsd6ctEH2VipXGZoVfKw4GUM30u-0deSbVY/edit?usp=sharing&amp;resourcekey=0-BlQ2bcG6PmxvUw-e55NQ7g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814f818c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814f818c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Statement template </a:t>
            </a:r>
            <a:r>
              <a:rPr lang="en" u="sng">
                <a:solidFill>
                  <a:schemeClr val="hlink"/>
                </a:solidFill>
                <a:hlinkClick r:id="rId2"/>
              </a:rPr>
              <a:t>https://docs.google.com/presentation/d/1ltmwFQTR9KSdNm6G_UXVUGlvoL06aQEsbgxTYhVen_c/edit?usp=sharing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814f818c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814f818c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814f818c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814f818c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Storyboard template </a:t>
            </a:r>
            <a:r>
              <a:rPr lang="en" u="sng">
                <a:solidFill>
                  <a:schemeClr val="hlink"/>
                </a:solidFill>
                <a:hlinkClick r:id="rId2"/>
              </a:rPr>
              <a:t>https://docs.google.com/presentation/d/17nmBQttQ03xS6P2W8Eo_4dl8_n8GfVJM3KXyjPAe2OE/edit?usp=sharing&amp;resourcekey=0-vSASv9TG17J7-qN08YefSQ</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814f818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814f818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814f818c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814f818c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814f818c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814f818c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814f818c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814f818c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814f818c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814f818c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814f818c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814f818c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Study plan template </a:t>
            </a:r>
            <a:r>
              <a:rPr lang="en" u="sng">
                <a:solidFill>
                  <a:schemeClr val="hlink"/>
                </a:solidFill>
                <a:hlinkClick r:id="rId2"/>
              </a:rPr>
              <a:t>https://docs.google.com/document/d/1EkJSg4mYvl3BPsLVEefozO8R2rLAB9XJG7oBGHuwu8Q/edit?usp=sharing</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814f818c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814f818c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814f818c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814f818c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814f818c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814f818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3b71379c2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3b71379c2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b71379c2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b71379c2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d03e5b7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d03e5b7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19ff15d6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19ff15d6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template : </a:t>
            </a:r>
            <a:r>
              <a:rPr lang="en" u="sng">
                <a:solidFill>
                  <a:schemeClr val="hlink"/>
                </a:solidFill>
                <a:hlinkClick r:id="rId2"/>
              </a:rPr>
              <a:t>https://docs.google.com/presentation/d/1wOqa_RVUbB1EgpQhzYl940W0902AGk9U7CiFJFBrIW4/edit?usp=sharing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olet">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rqois">
  <p:cSld name="BLANK_1_1_1_1_1">
    <p:spTree>
      <p:nvGrpSpPr>
        <p:cNvPr id="72" name="Shape 72"/>
        <p:cNvGrpSpPr/>
        <p:nvPr/>
      </p:nvGrpSpPr>
      <p:grpSpPr>
        <a:xfrm>
          <a:off x="0" y="0"/>
          <a:ext cx="0" cy="0"/>
          <a:chOff x="0" y="0"/>
          <a:chExt cx="0" cy="0"/>
        </a:xfrm>
      </p:grpSpPr>
      <p:sp>
        <p:nvSpPr>
          <p:cNvPr id="73" name="Google Shape;7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8" name="Google Shape;8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3" name="Google Shape;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3" name="Google Shape;10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2" name="Google Shape;1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3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6" name="Google Shape;11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117"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19"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3"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25"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27"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29"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3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3.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1.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78" name="Google Shape;78;p21"/>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docs.google.com/spreadsheets/d/1RkrS4c454sJz9GxiIgAedDvl2WDTxUwmaO_4y_EoXoc/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drive.google.com/file/d/1iOdnBUy6Q8o4g1u2xjsn7tkkMVi-kebe/view" TargetMode="Externa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6.jpg"/><Relationship Id="rId5" Type="http://schemas.openxmlformats.org/officeDocument/2006/relationships/image" Target="../media/image20.jpg"/><Relationship Id="rId6" Type="http://schemas.openxmlformats.org/officeDocument/2006/relationships/image" Target="../media/image17.jpg"/><Relationship Id="rId7" Type="http://schemas.openxmlformats.org/officeDocument/2006/relationships/image" Target="../media/image19.jpg"/><Relationship Id="rId8"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hyperlink" Target="https://www.figma.com/file/XD27C0tVQ2jXznuAjnm2p5/Latihan-UX-Designer?node-id=0%3A1&amp;t=6KdN7Jz0cmTdu4sB-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42.png"/><Relationship Id="rId8" Type="http://schemas.openxmlformats.org/officeDocument/2006/relationships/hyperlink" Target="https://www.figma.com/file/XD27C0tVQ2jXznuAjnm2p5/Latihan-UX-Designer?node-id=4%3A496&amp;t=6KdN7Jz0cmTdu4sB-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s://www.figma.com/proto/XD27C0tVQ2jXznuAjnm2p5/Latihan-UX-Designer?node-id=4%3A497&amp;scaling=scale-down&amp;page-id=4%3A496&amp;starting-point-node-id=4%3A497"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hyperlink" Target="https://docs.google.com/document/d/1FbjrzSY9Ja0GAdzThicqTxg9K2aBlvvE5lSNiGPLPQY/ed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jamboard.google.com/d/1DQJnc9Zv_SzSGGVH63yUW9raNEd_iz3M4VWzpGQZ9l0/edit?usp=sharing"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app.maze.co/report/Usability-Testing/csfilf8cxegl/intr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ocs.google.com/spreadsheets/d/1KdrbzQjWikSCnTfeYA-W0Ehq6sI2np-RfZLr89ib-VE/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137" name="Shape 137"/>
        <p:cNvGrpSpPr/>
        <p:nvPr/>
      </p:nvGrpSpPr>
      <p:grpSpPr>
        <a:xfrm>
          <a:off x="0" y="0"/>
          <a:ext cx="0" cy="0"/>
          <a:chOff x="0" y="0"/>
          <a:chExt cx="0" cy="0"/>
        </a:xfrm>
      </p:grpSpPr>
      <p:sp>
        <p:nvSpPr>
          <p:cNvPr id="138" name="Google Shape;138;p41"/>
          <p:cNvSpPr txBox="1"/>
          <p:nvPr/>
        </p:nvSpPr>
        <p:spPr>
          <a:xfrm>
            <a:off x="517675" y="1377825"/>
            <a:ext cx="86904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Aplikasi Layanan </a:t>
            </a:r>
            <a:endParaRPr sz="36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Streaming Online</a:t>
            </a:r>
            <a:endParaRPr sz="360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Reihan Septyawan</a:t>
            </a:r>
            <a:endParaRPr sz="240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Story</a:t>
            </a:r>
            <a:r>
              <a:rPr lang="en" sz="2400">
                <a:solidFill>
                  <a:srgbClr val="5F6368"/>
                </a:solidFill>
                <a:latin typeface="Open Sans"/>
                <a:ea typeface="Open Sans"/>
                <a:cs typeface="Open Sans"/>
                <a:sym typeface="Open Sans"/>
              </a:rPr>
              <a:t>: </a:t>
            </a:r>
            <a:r>
              <a:rPr b="1" lang="en" sz="2400">
                <a:solidFill>
                  <a:srgbClr val="5F6368"/>
                </a:solidFill>
                <a:latin typeface="Open Sans"/>
                <a:ea typeface="Open Sans"/>
                <a:cs typeface="Open Sans"/>
                <a:sym typeface="Open Sans"/>
              </a:rPr>
              <a:t>Marlene</a:t>
            </a:r>
            <a:endParaRPr sz="2400">
              <a:solidFill>
                <a:srgbClr val="5F6368"/>
              </a:solidFill>
              <a:latin typeface="Open Sans"/>
              <a:ea typeface="Open Sans"/>
              <a:cs typeface="Open Sans"/>
              <a:sym typeface="Open Sans"/>
            </a:endParaRPr>
          </a:p>
        </p:txBody>
      </p:sp>
      <p:pic>
        <p:nvPicPr>
          <p:cNvPr id="226" name="Google Shape;226;p50"/>
          <p:cNvPicPr preferRelativeResize="0"/>
          <p:nvPr/>
        </p:nvPicPr>
        <p:blipFill>
          <a:blip r:embed="rId3">
            <a:alphaModFix/>
          </a:blip>
          <a:stretch>
            <a:fillRect/>
          </a:stretch>
        </p:blipFill>
        <p:spPr>
          <a:xfrm>
            <a:off x="261925" y="1591925"/>
            <a:ext cx="8620125" cy="244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51"/>
          <p:cNvPicPr preferRelativeResize="0"/>
          <p:nvPr/>
        </p:nvPicPr>
        <p:blipFill>
          <a:blip r:embed="rId3">
            <a:alphaModFix/>
          </a:blip>
          <a:stretch>
            <a:fillRect/>
          </a:stretch>
        </p:blipFill>
        <p:spPr>
          <a:xfrm>
            <a:off x="0" y="0"/>
            <a:ext cx="914401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2"/>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237" name="Google Shape;237;p52"/>
          <p:cNvPicPr preferRelativeResize="0"/>
          <p:nvPr/>
        </p:nvPicPr>
        <p:blipFill>
          <a:blip r:embed="rId3">
            <a:alphaModFix/>
          </a:blip>
          <a:stretch>
            <a:fillRect/>
          </a:stretch>
        </p:blipFill>
        <p:spPr>
          <a:xfrm>
            <a:off x="0" y="1328525"/>
            <a:ext cx="9144000" cy="3257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3"/>
          <p:cNvSpPr txBox="1"/>
          <p:nvPr/>
        </p:nvSpPr>
        <p:spPr>
          <a:xfrm>
            <a:off x="548725" y="329425"/>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43" name="Google Shape;243;p53"/>
          <p:cNvSpPr/>
          <p:nvPr/>
        </p:nvSpPr>
        <p:spPr>
          <a:xfrm>
            <a:off x="297000" y="1439000"/>
            <a:ext cx="8379900" cy="3136200"/>
          </a:xfrm>
          <a:prstGeom prst="rect">
            <a:avLst/>
          </a:prstGeom>
          <a:solidFill>
            <a:srgbClr val="FA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3"/>
          <p:cNvSpPr txBox="1"/>
          <p:nvPr/>
        </p:nvSpPr>
        <p:spPr>
          <a:xfrm>
            <a:off x="859205" y="1572779"/>
            <a:ext cx="76254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1200">
                <a:solidFill>
                  <a:srgbClr val="5F6368"/>
                </a:solidFill>
                <a:latin typeface="Open Sans"/>
                <a:ea typeface="Open Sans"/>
                <a:cs typeface="Open Sans"/>
                <a:sym typeface="Open Sans"/>
              </a:rPr>
              <a:t>Membuat Fitur mendownload film/series agar dapat streaming secara offline</a:t>
            </a:r>
            <a:endParaRPr sz="1200">
              <a:solidFill>
                <a:srgbClr val="5F6368"/>
              </a:solidFill>
              <a:latin typeface="Open Sans"/>
              <a:ea typeface="Open Sans"/>
              <a:cs typeface="Open Sans"/>
              <a:sym typeface="Open Sans"/>
            </a:endParaRPr>
          </a:p>
        </p:txBody>
      </p:sp>
      <p:sp>
        <p:nvSpPr>
          <p:cNvPr id="245" name="Google Shape;245;p53"/>
          <p:cNvSpPr/>
          <p:nvPr/>
        </p:nvSpPr>
        <p:spPr>
          <a:xfrm>
            <a:off x="548749" y="1673518"/>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6" name="Google Shape;246;p53"/>
          <p:cNvSpPr txBox="1"/>
          <p:nvPr/>
        </p:nvSpPr>
        <p:spPr>
          <a:xfrm>
            <a:off x="878653" y="2337569"/>
            <a:ext cx="7752600" cy="3693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Menambahkan stok film/series pada library aplikasi</a:t>
            </a:r>
            <a:endParaRPr sz="1200">
              <a:solidFill>
                <a:schemeClr val="dk2"/>
              </a:solidFill>
              <a:latin typeface="Open Sans"/>
              <a:ea typeface="Open Sans"/>
              <a:cs typeface="Open Sans"/>
              <a:sym typeface="Open Sans"/>
            </a:endParaRPr>
          </a:p>
        </p:txBody>
      </p:sp>
      <p:sp>
        <p:nvSpPr>
          <p:cNvPr id="247" name="Google Shape;247;p53"/>
          <p:cNvSpPr/>
          <p:nvPr/>
        </p:nvSpPr>
        <p:spPr>
          <a:xfrm>
            <a:off x="548749" y="2410982"/>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8" name="Google Shape;248;p53"/>
          <p:cNvSpPr txBox="1"/>
          <p:nvPr/>
        </p:nvSpPr>
        <p:spPr>
          <a:xfrm>
            <a:off x="878652" y="3063192"/>
            <a:ext cx="67701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1200">
                <a:solidFill>
                  <a:schemeClr val="dk2"/>
                </a:solidFill>
                <a:latin typeface="Open Sans"/>
                <a:ea typeface="Open Sans"/>
                <a:cs typeface="Open Sans"/>
                <a:sym typeface="Open Sans"/>
              </a:rPr>
              <a:t>Membuat fitur rating pada film/series</a:t>
            </a:r>
            <a:endParaRPr sz="1200">
              <a:solidFill>
                <a:schemeClr val="dk2"/>
              </a:solidFill>
              <a:latin typeface="Open Sans"/>
              <a:ea typeface="Open Sans"/>
              <a:cs typeface="Open Sans"/>
              <a:sym typeface="Open Sans"/>
            </a:endParaRPr>
          </a:p>
        </p:txBody>
      </p:sp>
      <p:sp>
        <p:nvSpPr>
          <p:cNvPr id="249" name="Google Shape;249;p53"/>
          <p:cNvSpPr/>
          <p:nvPr/>
        </p:nvSpPr>
        <p:spPr>
          <a:xfrm>
            <a:off x="548736" y="3148446"/>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50" name="Google Shape;250;p53"/>
          <p:cNvSpPr txBox="1"/>
          <p:nvPr/>
        </p:nvSpPr>
        <p:spPr>
          <a:xfrm>
            <a:off x="917380" y="3788844"/>
            <a:ext cx="7675200" cy="369300"/>
          </a:xfrm>
          <a:prstGeom prst="rect">
            <a:avLst/>
          </a:prstGeom>
          <a:noFill/>
          <a:ln>
            <a:noFill/>
          </a:ln>
        </p:spPr>
        <p:txBody>
          <a:bodyPr anchorCtr="0" anchor="t" bIns="91425" lIns="91425" spcFirstLastPara="1" rIns="91425" wrap="square" tIns="91425">
            <a:spAutoFit/>
          </a:bodyPr>
          <a:lstStyle/>
          <a:p>
            <a:pPr indent="-228600" lvl="0" marL="0" rtl="0" algn="l">
              <a:lnSpc>
                <a:spcPct val="115000"/>
              </a:lnSpc>
              <a:spcBef>
                <a:spcPts val="1200"/>
              </a:spcBef>
              <a:spcAft>
                <a:spcPts val="1200"/>
              </a:spcAft>
              <a:buNone/>
            </a:pPr>
            <a:r>
              <a:rPr lang="en" sz="1200">
                <a:solidFill>
                  <a:schemeClr val="dk2"/>
                </a:solidFill>
                <a:latin typeface="Open Sans"/>
                <a:ea typeface="Open Sans"/>
                <a:cs typeface="Open Sans"/>
                <a:sym typeface="Open Sans"/>
              </a:rPr>
              <a:t>    </a:t>
            </a:r>
            <a:r>
              <a:rPr lang="en" sz="1200">
                <a:solidFill>
                  <a:schemeClr val="dk2"/>
                </a:solidFill>
                <a:latin typeface="Open Sans"/>
                <a:ea typeface="Open Sans"/>
                <a:cs typeface="Open Sans"/>
                <a:sym typeface="Open Sans"/>
              </a:rPr>
              <a:t>Membuat fitur pemulihan dan kualitas otomatis serta notifikasi kesalahan</a:t>
            </a:r>
            <a:endParaRPr sz="1200">
              <a:solidFill>
                <a:schemeClr val="dk2"/>
              </a:solidFill>
              <a:latin typeface="Open Sans"/>
              <a:ea typeface="Open Sans"/>
              <a:cs typeface="Open Sans"/>
              <a:sym typeface="Open Sans"/>
            </a:endParaRPr>
          </a:p>
        </p:txBody>
      </p:sp>
      <p:sp>
        <p:nvSpPr>
          <p:cNvPr id="251" name="Google Shape;251;p53"/>
          <p:cNvSpPr/>
          <p:nvPr/>
        </p:nvSpPr>
        <p:spPr>
          <a:xfrm>
            <a:off x="548736" y="3862229"/>
            <a:ext cx="289500" cy="3219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
        <p:nvSpPr>
          <p:cNvPr id="252" name="Google Shape;252;p53"/>
          <p:cNvSpPr txBox="1"/>
          <p:nvPr/>
        </p:nvSpPr>
        <p:spPr>
          <a:xfrm>
            <a:off x="472800" y="852550"/>
            <a:ext cx="802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Open Sans"/>
                <a:ea typeface="Open Sans"/>
                <a:cs typeface="Open Sans"/>
                <a:sym typeface="Open Sans"/>
              </a:rPr>
              <a:t>HMW mendesain fitur agar pengguna dapat mengunduh film/series dan dapat streaming secara offline, serta fitur rating agar pengguna dapat memberikan umpan balik?</a:t>
            </a:r>
            <a:endParaRPr sz="1200">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4"/>
          <p:cNvSpPr txBox="1"/>
          <p:nvPr/>
        </p:nvSpPr>
        <p:spPr>
          <a:xfrm>
            <a:off x="517675" y="117425"/>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Brainstorming dengan Crazy Eight</a:t>
            </a:r>
            <a:endParaRPr sz="2400">
              <a:solidFill>
                <a:srgbClr val="5F6368"/>
              </a:solidFill>
              <a:latin typeface="Open Sans"/>
              <a:ea typeface="Open Sans"/>
              <a:cs typeface="Open Sans"/>
              <a:sym typeface="Open Sans"/>
            </a:endParaRPr>
          </a:p>
        </p:txBody>
      </p:sp>
      <p:pic>
        <p:nvPicPr>
          <p:cNvPr id="258" name="Google Shape;258;p54"/>
          <p:cNvPicPr preferRelativeResize="0"/>
          <p:nvPr/>
        </p:nvPicPr>
        <p:blipFill>
          <a:blip r:embed="rId3">
            <a:alphaModFix/>
          </a:blip>
          <a:stretch>
            <a:fillRect/>
          </a:stretch>
        </p:blipFill>
        <p:spPr>
          <a:xfrm>
            <a:off x="1101226" y="671525"/>
            <a:ext cx="6941552" cy="4376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txBox="1"/>
          <p:nvPr/>
        </p:nvSpPr>
        <p:spPr>
          <a:xfrm>
            <a:off x="532875" y="119875"/>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Competitive Audit </a:t>
            </a:r>
            <a:endParaRPr sz="2400">
              <a:solidFill>
                <a:srgbClr val="5F6368"/>
              </a:solidFill>
              <a:latin typeface="Open Sans"/>
              <a:ea typeface="Open Sans"/>
              <a:cs typeface="Open Sans"/>
              <a:sym typeface="Open Sans"/>
            </a:endParaRPr>
          </a:p>
        </p:txBody>
      </p:sp>
      <p:sp>
        <p:nvSpPr>
          <p:cNvPr id="264" name="Google Shape;264;p55"/>
          <p:cNvSpPr/>
          <p:nvPr/>
        </p:nvSpPr>
        <p:spPr>
          <a:xfrm>
            <a:off x="418200" y="1291100"/>
            <a:ext cx="8307600" cy="3366900"/>
          </a:xfrm>
          <a:prstGeom prst="rect">
            <a:avLst/>
          </a:prstGeom>
          <a:solidFill>
            <a:srgbClr val="FA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5"/>
          <p:cNvSpPr txBox="1"/>
          <p:nvPr/>
        </p:nvSpPr>
        <p:spPr>
          <a:xfrm>
            <a:off x="1110150" y="1411125"/>
            <a:ext cx="72342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Secara garis besar Netflix, Disney, dan Amazon memiliki Fitur yang baik seperti penggunaan pada multi-device dan tanpa gangguan iklan, namun masih ada kekurangan seperti tidak adanya free trial atau subtitle yang kuat</a:t>
            </a:r>
            <a:endParaRPr sz="1200">
              <a:solidFill>
                <a:srgbClr val="5F6368"/>
              </a:solidFill>
              <a:latin typeface="Open Sans"/>
              <a:ea typeface="Open Sans"/>
              <a:cs typeface="Open Sans"/>
              <a:sym typeface="Open Sans"/>
            </a:endParaRPr>
          </a:p>
        </p:txBody>
      </p:sp>
      <p:sp>
        <p:nvSpPr>
          <p:cNvPr id="266" name="Google Shape;266;p55"/>
          <p:cNvSpPr/>
          <p:nvPr/>
        </p:nvSpPr>
        <p:spPr>
          <a:xfrm>
            <a:off x="797175" y="1473823"/>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67" name="Google Shape;267;p55"/>
          <p:cNvSpPr txBox="1"/>
          <p:nvPr/>
        </p:nvSpPr>
        <p:spPr>
          <a:xfrm>
            <a:off x="1096988" y="2269850"/>
            <a:ext cx="7354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Aksesibilitas yang dimiliki oleh keseluruhan Aplikasi sudah menerapkan dengan intuitif dan penyesuaiannya yang memudahkan user, kekurangannya ialah, tidak support di beberapa device dan tampilan antarmuka yang berlebihan</a:t>
            </a:r>
            <a:endParaRPr sz="1200">
              <a:solidFill>
                <a:srgbClr val="5F6368"/>
              </a:solidFill>
              <a:latin typeface="Open Sans"/>
              <a:ea typeface="Open Sans"/>
              <a:cs typeface="Open Sans"/>
              <a:sym typeface="Open Sans"/>
            </a:endParaRPr>
          </a:p>
        </p:txBody>
      </p:sp>
      <p:sp>
        <p:nvSpPr>
          <p:cNvPr id="268" name="Google Shape;268;p55"/>
          <p:cNvSpPr/>
          <p:nvPr/>
        </p:nvSpPr>
        <p:spPr>
          <a:xfrm>
            <a:off x="784013" y="2332548"/>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69" name="Google Shape;269;p55"/>
          <p:cNvSpPr txBox="1"/>
          <p:nvPr/>
        </p:nvSpPr>
        <p:spPr>
          <a:xfrm>
            <a:off x="1086590" y="3063950"/>
            <a:ext cx="7281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Pada User flow mudah dipahami, namun terbatas pada personalisasi, dan Navigasi menjadi perbedaan utama pada tiap penyedia layanan</a:t>
            </a:r>
            <a:endParaRPr sz="1200">
              <a:solidFill>
                <a:srgbClr val="5F6368"/>
              </a:solidFill>
              <a:latin typeface="Open Sans"/>
              <a:ea typeface="Open Sans"/>
              <a:cs typeface="Open Sans"/>
              <a:sym typeface="Open Sans"/>
            </a:endParaRPr>
          </a:p>
        </p:txBody>
      </p:sp>
      <p:sp>
        <p:nvSpPr>
          <p:cNvPr id="270" name="Google Shape;270;p55"/>
          <p:cNvSpPr/>
          <p:nvPr/>
        </p:nvSpPr>
        <p:spPr>
          <a:xfrm>
            <a:off x="797163" y="3191273"/>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71" name="Google Shape;271;p55"/>
          <p:cNvSpPr/>
          <p:nvPr/>
        </p:nvSpPr>
        <p:spPr>
          <a:xfrm>
            <a:off x="797163" y="3879548"/>
            <a:ext cx="274800" cy="2748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
        <p:nvSpPr>
          <p:cNvPr id="272" name="Google Shape;272;p55"/>
          <p:cNvSpPr txBox="1"/>
          <p:nvPr/>
        </p:nvSpPr>
        <p:spPr>
          <a:xfrm>
            <a:off x="1096988" y="3758700"/>
            <a:ext cx="7354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F6368"/>
                </a:solidFill>
                <a:latin typeface="Open Sans"/>
                <a:ea typeface="Open Sans"/>
                <a:cs typeface="Open Sans"/>
                <a:sym typeface="Open Sans"/>
              </a:rPr>
              <a:t>Dari informasi yang didapatkan adalah perlunya membuat Aplikasi dalam bentuk UI yang sederhana dengan intuisi warna yang baik, dan mengutamakan fungsionalitas pada Aplikasi, serta menyediakan fitur download untuk menikmati acara saat sedang offline</a:t>
            </a:r>
            <a:endParaRPr sz="1200">
              <a:solidFill>
                <a:srgbClr val="5F6368"/>
              </a:solidFill>
              <a:latin typeface="Open Sans"/>
              <a:ea typeface="Open Sans"/>
              <a:cs typeface="Open Sans"/>
              <a:sym typeface="Open Sans"/>
            </a:endParaRPr>
          </a:p>
        </p:txBody>
      </p:sp>
      <p:sp>
        <p:nvSpPr>
          <p:cNvPr id="273" name="Google Shape;273;p55"/>
          <p:cNvSpPr txBox="1"/>
          <p:nvPr/>
        </p:nvSpPr>
        <p:spPr>
          <a:xfrm>
            <a:off x="461300" y="660150"/>
            <a:ext cx="2894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3"/>
              </a:rPr>
              <a:t>Competitive Audit</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9E0B"/>
        </a:solidFill>
      </p:bgPr>
    </p:bg>
    <p:spTree>
      <p:nvGrpSpPr>
        <p:cNvPr id="277" name="Shape 277"/>
        <p:cNvGrpSpPr/>
        <p:nvPr/>
      </p:nvGrpSpPr>
      <p:grpSpPr>
        <a:xfrm>
          <a:off x="0" y="0"/>
          <a:ext cx="0" cy="0"/>
          <a:chOff x="0" y="0"/>
          <a:chExt cx="0" cy="0"/>
        </a:xfrm>
      </p:grpSpPr>
      <p:sp>
        <p:nvSpPr>
          <p:cNvPr id="278" name="Google Shape;278;p56"/>
          <p:cNvSpPr txBox="1"/>
          <p:nvPr/>
        </p:nvSpPr>
        <p:spPr>
          <a:xfrm>
            <a:off x="3721275" y="2048400"/>
            <a:ext cx="6302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p:txBody>
      </p:sp>
      <p:sp>
        <p:nvSpPr>
          <p:cNvPr id="279" name="Google Shape;279;p56"/>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80" name="Google Shape;280;p5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7"/>
          <p:cNvSpPr txBox="1"/>
          <p:nvPr/>
        </p:nvSpPr>
        <p:spPr>
          <a:xfrm>
            <a:off x="517675" y="2195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86" name="Google Shape;286;p57"/>
          <p:cNvPicPr preferRelativeResize="0"/>
          <p:nvPr/>
        </p:nvPicPr>
        <p:blipFill>
          <a:blip r:embed="rId3">
            <a:alphaModFix/>
          </a:blip>
          <a:stretch>
            <a:fillRect/>
          </a:stretch>
        </p:blipFill>
        <p:spPr>
          <a:xfrm>
            <a:off x="0" y="1097750"/>
            <a:ext cx="9144000" cy="3971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sp>
        <p:nvSpPr>
          <p:cNvPr id="292" name="Google Shape;292;p58"/>
          <p:cNvSpPr txBox="1"/>
          <p:nvPr/>
        </p:nvSpPr>
        <p:spPr>
          <a:xfrm>
            <a:off x="517675" y="2235625"/>
            <a:ext cx="2051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rgbClr val="FF9900"/>
                </a:solidFill>
                <a:highlight>
                  <a:srgbClr val="FFFFFF"/>
                </a:highlight>
                <a:latin typeface="Open Sans"/>
                <a:ea typeface="Open Sans"/>
                <a:cs typeface="Open Sans"/>
                <a:sym typeface="Open Sans"/>
                <a:hlinkClick r:id="rId3">
                  <a:extLst>
                    <a:ext uri="{A12FA001-AC4F-418D-AE19-62706E023703}">
                      <ahyp:hlinkClr val="tx"/>
                    </a:ext>
                  </a:extLst>
                </a:hlinkClick>
              </a:rPr>
              <a:t>User Flow</a:t>
            </a:r>
            <a:endParaRPr sz="1350" u="sng">
              <a:solidFill>
                <a:srgbClr val="FF9900"/>
              </a:solidFill>
              <a:highlight>
                <a:srgbClr val="FFFFFF"/>
              </a:highlight>
              <a:latin typeface="Open Sans"/>
              <a:ea typeface="Open Sans"/>
              <a:cs typeface="Open Sans"/>
              <a:sym typeface="Open Sans"/>
            </a:endParaRPr>
          </a:p>
        </p:txBody>
      </p:sp>
      <p:pic>
        <p:nvPicPr>
          <p:cNvPr id="293" name="Google Shape;293;p58"/>
          <p:cNvPicPr preferRelativeResize="0"/>
          <p:nvPr/>
        </p:nvPicPr>
        <p:blipFill>
          <a:blip r:embed="rId4">
            <a:alphaModFix/>
          </a:blip>
          <a:stretch>
            <a:fillRect/>
          </a:stretch>
        </p:blipFill>
        <p:spPr>
          <a:xfrm>
            <a:off x="2568775" y="569775"/>
            <a:ext cx="6495525" cy="4101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Storyboard </a:t>
            </a:r>
            <a:endParaRPr sz="2400">
              <a:solidFill>
                <a:srgbClr val="5F6368"/>
              </a:solidFill>
              <a:latin typeface="Open Sans"/>
              <a:ea typeface="Open Sans"/>
              <a:cs typeface="Open Sans"/>
              <a:sym typeface="Open Sans"/>
            </a:endParaRPr>
          </a:p>
        </p:txBody>
      </p:sp>
      <p:sp>
        <p:nvSpPr>
          <p:cNvPr id="299" name="Google Shape;299;p59"/>
          <p:cNvSpPr txBox="1"/>
          <p:nvPr/>
        </p:nvSpPr>
        <p:spPr>
          <a:xfrm>
            <a:off x="400638" y="1124475"/>
            <a:ext cx="1872600" cy="400200"/>
          </a:xfrm>
          <a:prstGeom prst="rect">
            <a:avLst/>
          </a:prstGeom>
          <a:noFill/>
          <a:ln>
            <a:noFill/>
          </a:ln>
        </p:spPr>
        <p:txBody>
          <a:bodyPr anchorCtr="0" anchor="t" bIns="91425" lIns="0" spcFirstLastPara="1" rIns="91425" wrap="square" tIns="91425">
            <a:spAutoFit/>
          </a:bodyPr>
          <a:lstStyle/>
          <a:p>
            <a:pPr indent="-317500" lvl="0" marL="457200" rtl="0" algn="l">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Big picture</a:t>
            </a:r>
            <a:endParaRPr>
              <a:solidFill>
                <a:srgbClr val="F59E0B"/>
              </a:solidFill>
              <a:latin typeface="Open Sans SemiBold"/>
              <a:ea typeface="Open Sans SemiBold"/>
              <a:cs typeface="Open Sans SemiBold"/>
              <a:sym typeface="Open Sans SemiBold"/>
            </a:endParaRPr>
          </a:p>
        </p:txBody>
      </p:sp>
      <p:sp>
        <p:nvSpPr>
          <p:cNvPr id="300" name="Google Shape;300;p59"/>
          <p:cNvSpPr txBox="1"/>
          <p:nvPr/>
        </p:nvSpPr>
        <p:spPr>
          <a:xfrm>
            <a:off x="4912800" y="11546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59E0B"/>
              </a:buClr>
              <a:buSzPts val="1400"/>
              <a:buFont typeface="Open Sans SemiBold"/>
              <a:buChar char="●"/>
            </a:pPr>
            <a:r>
              <a:rPr lang="en">
                <a:solidFill>
                  <a:srgbClr val="F59E0B"/>
                </a:solidFill>
                <a:latin typeface="Open Sans SemiBold"/>
                <a:ea typeface="Open Sans SemiBold"/>
                <a:cs typeface="Open Sans SemiBold"/>
                <a:sym typeface="Open Sans SemiBold"/>
              </a:rPr>
              <a:t>Close-up</a:t>
            </a:r>
            <a:endParaRPr>
              <a:solidFill>
                <a:srgbClr val="F59E0B"/>
              </a:solidFill>
            </a:endParaRPr>
          </a:p>
        </p:txBody>
      </p:sp>
      <p:sp>
        <p:nvSpPr>
          <p:cNvPr id="301" name="Google Shape;301;p59"/>
          <p:cNvSpPr/>
          <p:nvPr/>
        </p:nvSpPr>
        <p:spPr>
          <a:xfrm>
            <a:off x="517675" y="1631050"/>
            <a:ext cx="3816900" cy="22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9"/>
          <p:cNvSpPr/>
          <p:nvPr/>
        </p:nvSpPr>
        <p:spPr>
          <a:xfrm>
            <a:off x="4912800" y="1631050"/>
            <a:ext cx="3816900" cy="22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59"/>
          <p:cNvPicPr preferRelativeResize="0"/>
          <p:nvPr/>
        </p:nvPicPr>
        <p:blipFill>
          <a:blip r:embed="rId3">
            <a:alphaModFix/>
          </a:blip>
          <a:stretch>
            <a:fillRect/>
          </a:stretch>
        </p:blipFill>
        <p:spPr>
          <a:xfrm>
            <a:off x="140125" y="1570700"/>
            <a:ext cx="4385347" cy="2499225"/>
          </a:xfrm>
          <a:prstGeom prst="rect">
            <a:avLst/>
          </a:prstGeom>
          <a:noFill/>
          <a:ln>
            <a:noFill/>
          </a:ln>
        </p:spPr>
      </p:pic>
      <p:pic>
        <p:nvPicPr>
          <p:cNvPr id="304" name="Google Shape;304;p59"/>
          <p:cNvPicPr preferRelativeResize="0"/>
          <p:nvPr/>
        </p:nvPicPr>
        <p:blipFill>
          <a:blip r:embed="rId4">
            <a:alphaModFix/>
          </a:blip>
          <a:stretch>
            <a:fillRect/>
          </a:stretch>
        </p:blipFill>
        <p:spPr>
          <a:xfrm>
            <a:off x="4701942" y="1631051"/>
            <a:ext cx="4238607" cy="2499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2"/>
          <p:cNvSpPr txBox="1"/>
          <p:nvPr/>
        </p:nvSpPr>
        <p:spPr>
          <a:xfrm>
            <a:off x="1231075" y="1363875"/>
            <a:ext cx="43683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Penjelasan Produk</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Aplikasi layanan streaming online yang menyediakan variasi film/series dengan berbagai macam genre, memiliki kualitas video yang tinggi dan library yang lengkap</a:t>
            </a:r>
            <a:endParaRPr b="1" sz="1200">
              <a:solidFill>
                <a:srgbClr val="1967D2"/>
              </a:solidFill>
              <a:latin typeface="Open Sans"/>
              <a:ea typeface="Open Sans"/>
              <a:cs typeface="Open Sans"/>
              <a:sym typeface="Open Sans"/>
            </a:endParaRPr>
          </a:p>
        </p:txBody>
      </p:sp>
      <p:sp>
        <p:nvSpPr>
          <p:cNvPr id="146" name="Google Shape;146;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a:t>
            </a:r>
            <a:r>
              <a:rPr lang="en" sz="2400">
                <a:solidFill>
                  <a:srgbClr val="5F6368"/>
                </a:solidFill>
                <a:latin typeface="Open Sans"/>
                <a:ea typeface="Open Sans"/>
                <a:cs typeface="Open Sans"/>
                <a:sym typeface="Open Sans"/>
              </a:rPr>
              <a:t>Project </a:t>
            </a:r>
            <a:endParaRPr sz="2400">
              <a:solidFill>
                <a:srgbClr val="5F6368"/>
              </a:solidFill>
              <a:latin typeface="Open Sans"/>
              <a:ea typeface="Open Sans"/>
              <a:cs typeface="Open Sans"/>
              <a:sym typeface="Open Sans"/>
            </a:endParaRPr>
          </a:p>
        </p:txBody>
      </p:sp>
      <p:sp>
        <p:nvSpPr>
          <p:cNvPr id="147" name="Google Shape;147;p42"/>
          <p:cNvSpPr/>
          <p:nvPr/>
        </p:nvSpPr>
        <p:spPr>
          <a:xfrm>
            <a:off x="517675" y="145117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2"/>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Durasi p</a:t>
            </a:r>
            <a:r>
              <a:rPr lang="en">
                <a:solidFill>
                  <a:srgbClr val="2D3E50"/>
                </a:solidFill>
                <a:latin typeface="Open Sans SemiBold"/>
                <a:ea typeface="Open Sans SemiBold"/>
                <a:cs typeface="Open Sans SemiBold"/>
                <a:sym typeface="Open Sans SemiBold"/>
              </a:rPr>
              <a:t>roject:</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10 - 15 March 2023</a:t>
            </a:r>
            <a:endParaRPr sz="1200">
              <a:solidFill>
                <a:srgbClr val="5F6368"/>
              </a:solidFill>
              <a:latin typeface="Open Sans"/>
              <a:ea typeface="Open Sans"/>
              <a:cs typeface="Open Sans"/>
              <a:sym typeface="Open Sans"/>
            </a:endParaRPr>
          </a:p>
        </p:txBody>
      </p:sp>
      <p:sp>
        <p:nvSpPr>
          <p:cNvPr id="149" name="Google Shape;149;p42"/>
          <p:cNvSpPr/>
          <p:nvPr/>
        </p:nvSpPr>
        <p:spPr>
          <a:xfrm>
            <a:off x="517675" y="326268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2"/>
          <p:cNvSpPr/>
          <p:nvPr/>
        </p:nvSpPr>
        <p:spPr>
          <a:xfrm>
            <a:off x="643388" y="33889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51" name="Google Shape;151;p42"/>
          <p:cNvSpPr/>
          <p:nvPr/>
        </p:nvSpPr>
        <p:spPr>
          <a:xfrm>
            <a:off x="610514" y="1599237"/>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52" name="Google Shape;152;p42"/>
          <p:cNvPicPr preferRelativeResize="0"/>
          <p:nvPr/>
        </p:nvPicPr>
        <p:blipFill>
          <a:blip r:embed="rId3">
            <a:alphaModFix/>
          </a:blip>
          <a:stretch>
            <a:fillRect/>
          </a:stretch>
        </p:blipFill>
        <p:spPr>
          <a:xfrm>
            <a:off x="5904975" y="262175"/>
            <a:ext cx="2757808" cy="4619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0"/>
          <p:cNvSpPr/>
          <p:nvPr/>
        </p:nvSpPr>
        <p:spPr>
          <a:xfrm>
            <a:off x="0" y="691775"/>
            <a:ext cx="9144000" cy="445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0"/>
          <p:cNvSpPr txBox="1"/>
          <p:nvPr/>
        </p:nvSpPr>
        <p:spPr>
          <a:xfrm>
            <a:off x="3056700" y="89725"/>
            <a:ext cx="3030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2400">
                <a:solidFill>
                  <a:srgbClr val="5F6368"/>
                </a:solidFill>
                <a:latin typeface="Open Sans"/>
                <a:ea typeface="Open Sans"/>
                <a:cs typeface="Open Sans"/>
                <a:sym typeface="Open Sans"/>
              </a:rPr>
              <a:t>Wireframe Kertas </a:t>
            </a:r>
            <a:endParaRPr b="1" sz="2400">
              <a:solidFill>
                <a:srgbClr val="5F6368"/>
              </a:solidFill>
              <a:latin typeface="Open Sans"/>
              <a:ea typeface="Open Sans"/>
              <a:cs typeface="Open Sans"/>
              <a:sym typeface="Open Sans"/>
            </a:endParaRPr>
          </a:p>
        </p:txBody>
      </p:sp>
      <p:pic>
        <p:nvPicPr>
          <p:cNvPr id="311" name="Google Shape;311;p60"/>
          <p:cNvPicPr preferRelativeResize="0"/>
          <p:nvPr/>
        </p:nvPicPr>
        <p:blipFill>
          <a:blip r:embed="rId3">
            <a:alphaModFix/>
          </a:blip>
          <a:stretch>
            <a:fillRect/>
          </a:stretch>
        </p:blipFill>
        <p:spPr>
          <a:xfrm>
            <a:off x="56975" y="695598"/>
            <a:ext cx="1487450" cy="2129975"/>
          </a:xfrm>
          <a:prstGeom prst="rect">
            <a:avLst/>
          </a:prstGeom>
          <a:noFill/>
          <a:ln>
            <a:noFill/>
          </a:ln>
        </p:spPr>
      </p:pic>
      <p:pic>
        <p:nvPicPr>
          <p:cNvPr id="312" name="Google Shape;312;p60"/>
          <p:cNvPicPr preferRelativeResize="0"/>
          <p:nvPr/>
        </p:nvPicPr>
        <p:blipFill>
          <a:blip r:embed="rId4">
            <a:alphaModFix/>
          </a:blip>
          <a:stretch>
            <a:fillRect/>
          </a:stretch>
        </p:blipFill>
        <p:spPr>
          <a:xfrm>
            <a:off x="1708088" y="2220675"/>
            <a:ext cx="1487450" cy="2132001"/>
          </a:xfrm>
          <a:prstGeom prst="rect">
            <a:avLst/>
          </a:prstGeom>
          <a:noFill/>
          <a:ln>
            <a:noFill/>
          </a:ln>
        </p:spPr>
      </p:pic>
      <p:pic>
        <p:nvPicPr>
          <p:cNvPr id="313" name="Google Shape;313;p60"/>
          <p:cNvPicPr preferRelativeResize="0"/>
          <p:nvPr/>
        </p:nvPicPr>
        <p:blipFill>
          <a:blip r:embed="rId5">
            <a:alphaModFix/>
          </a:blip>
          <a:stretch>
            <a:fillRect/>
          </a:stretch>
        </p:blipFill>
        <p:spPr>
          <a:xfrm>
            <a:off x="3489425" y="2920300"/>
            <a:ext cx="1613550" cy="2151421"/>
          </a:xfrm>
          <a:prstGeom prst="rect">
            <a:avLst/>
          </a:prstGeom>
          <a:noFill/>
          <a:ln>
            <a:noFill/>
          </a:ln>
        </p:spPr>
      </p:pic>
      <p:pic>
        <p:nvPicPr>
          <p:cNvPr id="314" name="Google Shape;314;p60"/>
          <p:cNvPicPr preferRelativeResize="0"/>
          <p:nvPr/>
        </p:nvPicPr>
        <p:blipFill>
          <a:blip r:embed="rId6">
            <a:alphaModFix/>
          </a:blip>
          <a:stretch>
            <a:fillRect/>
          </a:stretch>
        </p:blipFill>
        <p:spPr>
          <a:xfrm>
            <a:off x="4538537" y="684886"/>
            <a:ext cx="1549029" cy="2151425"/>
          </a:xfrm>
          <a:prstGeom prst="rect">
            <a:avLst/>
          </a:prstGeom>
          <a:noFill/>
          <a:ln>
            <a:noFill/>
          </a:ln>
        </p:spPr>
      </p:pic>
      <p:pic>
        <p:nvPicPr>
          <p:cNvPr id="315" name="Google Shape;315;p60"/>
          <p:cNvPicPr preferRelativeResize="0"/>
          <p:nvPr/>
        </p:nvPicPr>
        <p:blipFill>
          <a:blip r:embed="rId7">
            <a:alphaModFix/>
          </a:blip>
          <a:stretch>
            <a:fillRect/>
          </a:stretch>
        </p:blipFill>
        <p:spPr>
          <a:xfrm>
            <a:off x="5983775" y="3008200"/>
            <a:ext cx="1487450" cy="2135272"/>
          </a:xfrm>
          <a:prstGeom prst="rect">
            <a:avLst/>
          </a:prstGeom>
          <a:noFill/>
          <a:ln>
            <a:noFill/>
          </a:ln>
        </p:spPr>
      </p:pic>
      <p:pic>
        <p:nvPicPr>
          <p:cNvPr id="316" name="Google Shape;316;p60"/>
          <p:cNvPicPr preferRelativeResize="0"/>
          <p:nvPr/>
        </p:nvPicPr>
        <p:blipFill>
          <a:blip r:embed="rId8">
            <a:alphaModFix/>
          </a:blip>
          <a:stretch>
            <a:fillRect/>
          </a:stretch>
        </p:blipFill>
        <p:spPr>
          <a:xfrm>
            <a:off x="7430550" y="679313"/>
            <a:ext cx="1613550" cy="2162538"/>
          </a:xfrm>
          <a:prstGeom prst="rect">
            <a:avLst/>
          </a:prstGeom>
          <a:noFill/>
          <a:ln>
            <a:noFill/>
          </a:ln>
        </p:spPr>
      </p:pic>
      <p:cxnSp>
        <p:nvCxnSpPr>
          <p:cNvPr id="317" name="Google Shape;317;p60"/>
          <p:cNvCxnSpPr>
            <a:stCxn id="311" idx="3"/>
            <a:endCxn id="312" idx="0"/>
          </p:cNvCxnSpPr>
          <p:nvPr/>
        </p:nvCxnSpPr>
        <p:spPr>
          <a:xfrm>
            <a:off x="1544425" y="1760586"/>
            <a:ext cx="907500" cy="460200"/>
          </a:xfrm>
          <a:prstGeom prst="bentConnector2">
            <a:avLst/>
          </a:prstGeom>
          <a:noFill/>
          <a:ln cap="flat" cmpd="sng" w="9525">
            <a:solidFill>
              <a:schemeClr val="dk2"/>
            </a:solidFill>
            <a:prstDash val="solid"/>
            <a:round/>
            <a:headEnd len="med" w="med" type="none"/>
            <a:tailEnd len="med" w="med" type="none"/>
          </a:ln>
        </p:spPr>
      </p:cxnSp>
      <p:cxnSp>
        <p:nvCxnSpPr>
          <p:cNvPr id="318" name="Google Shape;318;p60"/>
          <p:cNvCxnSpPr>
            <a:stCxn id="312" idx="3"/>
            <a:endCxn id="313" idx="1"/>
          </p:cNvCxnSpPr>
          <p:nvPr/>
        </p:nvCxnSpPr>
        <p:spPr>
          <a:xfrm>
            <a:off x="3195538" y="3286676"/>
            <a:ext cx="294000" cy="7092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319" name="Google Shape;319;p60"/>
          <p:cNvCxnSpPr>
            <a:stCxn id="313" idx="0"/>
            <a:endCxn id="314" idx="1"/>
          </p:cNvCxnSpPr>
          <p:nvPr/>
        </p:nvCxnSpPr>
        <p:spPr>
          <a:xfrm rot="-5400000">
            <a:off x="3837500" y="2219200"/>
            <a:ext cx="1159800" cy="242400"/>
          </a:xfrm>
          <a:prstGeom prst="bentConnector2">
            <a:avLst/>
          </a:prstGeom>
          <a:noFill/>
          <a:ln cap="flat" cmpd="sng" w="9525">
            <a:solidFill>
              <a:schemeClr val="dk2"/>
            </a:solidFill>
            <a:prstDash val="solid"/>
            <a:round/>
            <a:headEnd len="med" w="med" type="none"/>
            <a:tailEnd len="med" w="med" type="none"/>
          </a:ln>
        </p:spPr>
      </p:cxnSp>
      <p:cxnSp>
        <p:nvCxnSpPr>
          <p:cNvPr id="320" name="Google Shape;320;p60"/>
          <p:cNvCxnSpPr>
            <a:endCxn id="315" idx="1"/>
          </p:cNvCxnSpPr>
          <p:nvPr/>
        </p:nvCxnSpPr>
        <p:spPr>
          <a:xfrm flipH="1" rot="-5400000">
            <a:off x="5027225" y="3119286"/>
            <a:ext cx="1251900" cy="661200"/>
          </a:xfrm>
          <a:prstGeom prst="bentConnector2">
            <a:avLst/>
          </a:prstGeom>
          <a:noFill/>
          <a:ln cap="flat" cmpd="sng" w="9525">
            <a:solidFill>
              <a:schemeClr val="dk2"/>
            </a:solidFill>
            <a:prstDash val="solid"/>
            <a:round/>
            <a:headEnd len="med" w="med" type="none"/>
            <a:tailEnd len="med" w="med" type="none"/>
          </a:ln>
        </p:spPr>
      </p:cxnSp>
      <p:cxnSp>
        <p:nvCxnSpPr>
          <p:cNvPr id="321" name="Google Shape;321;p60"/>
          <p:cNvCxnSpPr>
            <a:stCxn id="315" idx="0"/>
            <a:endCxn id="316" idx="1"/>
          </p:cNvCxnSpPr>
          <p:nvPr/>
        </p:nvCxnSpPr>
        <p:spPr>
          <a:xfrm rot="-5400000">
            <a:off x="6455250" y="2032750"/>
            <a:ext cx="1247700" cy="7032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1"/>
          <p:cNvSpPr/>
          <p:nvPr/>
        </p:nvSpPr>
        <p:spPr>
          <a:xfrm>
            <a:off x="0" y="1022725"/>
            <a:ext cx="9144000" cy="41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7" name="Google Shape;327;p61"/>
          <p:cNvSpPr txBox="1"/>
          <p:nvPr/>
        </p:nvSpPr>
        <p:spPr>
          <a:xfrm>
            <a:off x="517675" y="219550"/>
            <a:ext cx="31179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 Digital</a:t>
            </a:r>
            <a:endParaRPr sz="2400">
              <a:solidFill>
                <a:srgbClr val="5F6368"/>
              </a:solidFill>
              <a:latin typeface="Open Sans"/>
              <a:ea typeface="Open Sans"/>
              <a:cs typeface="Open Sans"/>
              <a:sym typeface="Open Sans"/>
            </a:endParaRPr>
          </a:p>
        </p:txBody>
      </p:sp>
      <p:pic>
        <p:nvPicPr>
          <p:cNvPr id="328" name="Google Shape;328;p61"/>
          <p:cNvPicPr preferRelativeResize="0"/>
          <p:nvPr/>
        </p:nvPicPr>
        <p:blipFill>
          <a:blip r:embed="rId3">
            <a:alphaModFix/>
          </a:blip>
          <a:stretch>
            <a:fillRect/>
          </a:stretch>
        </p:blipFill>
        <p:spPr>
          <a:xfrm>
            <a:off x="112425" y="1267650"/>
            <a:ext cx="1574700" cy="3284851"/>
          </a:xfrm>
          <a:prstGeom prst="rect">
            <a:avLst/>
          </a:prstGeom>
          <a:noFill/>
          <a:ln>
            <a:noFill/>
          </a:ln>
        </p:spPr>
      </p:pic>
      <p:pic>
        <p:nvPicPr>
          <p:cNvPr id="329" name="Google Shape;329;p61"/>
          <p:cNvPicPr preferRelativeResize="0"/>
          <p:nvPr/>
        </p:nvPicPr>
        <p:blipFill>
          <a:blip r:embed="rId4">
            <a:alphaModFix/>
          </a:blip>
          <a:stretch>
            <a:fillRect/>
          </a:stretch>
        </p:blipFill>
        <p:spPr>
          <a:xfrm>
            <a:off x="1845725" y="1291388"/>
            <a:ext cx="1468100" cy="3239876"/>
          </a:xfrm>
          <a:prstGeom prst="rect">
            <a:avLst/>
          </a:prstGeom>
          <a:noFill/>
          <a:ln>
            <a:noFill/>
          </a:ln>
        </p:spPr>
      </p:pic>
      <p:pic>
        <p:nvPicPr>
          <p:cNvPr id="330" name="Google Shape;330;p61"/>
          <p:cNvPicPr preferRelativeResize="0"/>
          <p:nvPr/>
        </p:nvPicPr>
        <p:blipFill>
          <a:blip r:embed="rId5">
            <a:alphaModFix/>
          </a:blip>
          <a:stretch>
            <a:fillRect/>
          </a:stretch>
        </p:blipFill>
        <p:spPr>
          <a:xfrm>
            <a:off x="3472425" y="1267650"/>
            <a:ext cx="1797775" cy="3170374"/>
          </a:xfrm>
          <a:prstGeom prst="rect">
            <a:avLst/>
          </a:prstGeom>
          <a:noFill/>
          <a:ln>
            <a:noFill/>
          </a:ln>
        </p:spPr>
      </p:pic>
      <p:pic>
        <p:nvPicPr>
          <p:cNvPr id="331" name="Google Shape;331;p61"/>
          <p:cNvPicPr preferRelativeResize="0"/>
          <p:nvPr/>
        </p:nvPicPr>
        <p:blipFill>
          <a:blip r:embed="rId6">
            <a:alphaModFix/>
          </a:blip>
          <a:stretch>
            <a:fillRect/>
          </a:stretch>
        </p:blipFill>
        <p:spPr>
          <a:xfrm>
            <a:off x="5406750" y="1288888"/>
            <a:ext cx="1877150" cy="3127899"/>
          </a:xfrm>
          <a:prstGeom prst="rect">
            <a:avLst/>
          </a:prstGeom>
          <a:noFill/>
          <a:ln>
            <a:noFill/>
          </a:ln>
        </p:spPr>
      </p:pic>
      <p:pic>
        <p:nvPicPr>
          <p:cNvPr id="332" name="Google Shape;332;p61"/>
          <p:cNvPicPr preferRelativeResize="0"/>
          <p:nvPr/>
        </p:nvPicPr>
        <p:blipFill>
          <a:blip r:embed="rId7">
            <a:alphaModFix/>
          </a:blip>
          <a:stretch>
            <a:fillRect/>
          </a:stretch>
        </p:blipFill>
        <p:spPr>
          <a:xfrm>
            <a:off x="7387125" y="1232900"/>
            <a:ext cx="1649724" cy="3239875"/>
          </a:xfrm>
          <a:prstGeom prst="rect">
            <a:avLst/>
          </a:prstGeom>
          <a:noFill/>
          <a:ln>
            <a:noFill/>
          </a:ln>
        </p:spPr>
      </p:pic>
      <p:sp>
        <p:nvSpPr>
          <p:cNvPr id="333" name="Google Shape;333;p61"/>
          <p:cNvSpPr txBox="1"/>
          <p:nvPr/>
        </p:nvSpPr>
        <p:spPr>
          <a:xfrm>
            <a:off x="3897950" y="296500"/>
            <a:ext cx="457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rgbClr val="4A86E8"/>
                </a:solidFill>
                <a:highlight>
                  <a:srgbClr val="FFFFFF"/>
                </a:highlight>
                <a:latin typeface="Open Sans"/>
                <a:ea typeface="Open Sans"/>
                <a:cs typeface="Open Sans"/>
                <a:sym typeface="Open Sans"/>
                <a:hlinkClick r:id="rId8">
                  <a:extLst>
                    <a:ext uri="{A12FA001-AC4F-418D-AE19-62706E023703}">
                      <ahyp:hlinkClr val="tx"/>
                    </a:ext>
                  </a:extLst>
                </a:hlinkClick>
              </a:rPr>
              <a:t>Wireframe Aplikasi </a:t>
            </a:r>
            <a:r>
              <a:rPr lang="en" sz="1350" u="sng">
                <a:solidFill>
                  <a:srgbClr val="4A86E8"/>
                </a:solidFill>
                <a:highlight>
                  <a:srgbClr val="FFFFFF"/>
                </a:highlight>
                <a:latin typeface="Open Sans"/>
                <a:ea typeface="Open Sans"/>
                <a:cs typeface="Open Sans"/>
                <a:sym typeface="Open Sans"/>
              </a:rPr>
              <a:t>Streaming Online</a:t>
            </a:r>
            <a:endParaRPr sz="1350" u="sng">
              <a:solidFill>
                <a:srgbClr val="4A86E8"/>
              </a:solidFill>
              <a:highlight>
                <a:srgbClr val="FFFFFF"/>
              </a:highlight>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Wireframe D</a:t>
            </a:r>
            <a:r>
              <a:rPr lang="en" sz="2400">
                <a:solidFill>
                  <a:srgbClr val="5F6368"/>
                </a:solidFill>
                <a:latin typeface="Open Sans"/>
                <a:ea typeface="Open Sans"/>
                <a:cs typeface="Open Sans"/>
                <a:sym typeface="Open Sans"/>
              </a:rPr>
              <a:t>igital </a:t>
            </a:r>
            <a:endParaRPr sz="2400">
              <a:solidFill>
                <a:srgbClr val="5F6368"/>
              </a:solidFill>
              <a:latin typeface="Open Sans"/>
              <a:ea typeface="Open Sans"/>
              <a:cs typeface="Open Sans"/>
              <a:sym typeface="Open Sans"/>
            </a:endParaRPr>
          </a:p>
        </p:txBody>
      </p:sp>
      <p:sp>
        <p:nvSpPr>
          <p:cNvPr id="339" name="Google Shape;339;p62"/>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Susunan layout dengan skala 2 grid, agar lebih mudah untuk dibaca, serta peletakan yang sesuai harus diperhatikan dalam mendesain.</a:t>
            </a:r>
            <a:endParaRPr/>
          </a:p>
        </p:txBody>
      </p:sp>
      <p:sp>
        <p:nvSpPr>
          <p:cNvPr id="340" name="Google Shape;340;p62"/>
          <p:cNvSpPr txBox="1"/>
          <p:nvPr/>
        </p:nvSpPr>
        <p:spPr>
          <a:xfrm>
            <a:off x="3506850" y="524350"/>
            <a:ext cx="1100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Mencari film/series berdasarkan nama, mempermudah pencarian acara yang ingin ditonton</a:t>
            </a:r>
            <a:endParaRPr sz="1000">
              <a:solidFill>
                <a:srgbClr val="5F6368"/>
              </a:solidFill>
              <a:latin typeface="Open Sans"/>
              <a:ea typeface="Open Sans"/>
              <a:cs typeface="Open Sans"/>
              <a:sym typeface="Open Sans"/>
            </a:endParaRPr>
          </a:p>
        </p:txBody>
      </p:sp>
      <p:sp>
        <p:nvSpPr>
          <p:cNvPr id="341" name="Google Shape;341;p62"/>
          <p:cNvSpPr txBox="1"/>
          <p:nvPr/>
        </p:nvSpPr>
        <p:spPr>
          <a:xfrm>
            <a:off x="8030375" y="2520000"/>
            <a:ext cx="1100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Kumpulan Film yang berhasil didownload, agar dapat menonton secara offline</a:t>
            </a:r>
            <a:endParaRPr sz="1000">
              <a:solidFill>
                <a:srgbClr val="5F6368"/>
              </a:solidFill>
              <a:latin typeface="Open Sans"/>
              <a:ea typeface="Open Sans"/>
              <a:cs typeface="Open Sans"/>
              <a:sym typeface="Open Sans"/>
            </a:endParaRPr>
          </a:p>
        </p:txBody>
      </p:sp>
      <p:pic>
        <p:nvPicPr>
          <p:cNvPr id="342" name="Google Shape;342;p62"/>
          <p:cNvPicPr preferRelativeResize="0"/>
          <p:nvPr/>
        </p:nvPicPr>
        <p:blipFill>
          <a:blip r:embed="rId3">
            <a:alphaModFix/>
          </a:blip>
          <a:stretch>
            <a:fillRect/>
          </a:stretch>
        </p:blipFill>
        <p:spPr>
          <a:xfrm>
            <a:off x="5080650" y="454475"/>
            <a:ext cx="2222476" cy="3760249"/>
          </a:xfrm>
          <a:prstGeom prst="rect">
            <a:avLst/>
          </a:prstGeom>
          <a:noFill/>
          <a:ln>
            <a:noFill/>
          </a:ln>
        </p:spPr>
      </p:pic>
      <p:cxnSp>
        <p:nvCxnSpPr>
          <p:cNvPr id="343" name="Google Shape;343;p62"/>
          <p:cNvCxnSpPr/>
          <p:nvPr/>
        </p:nvCxnSpPr>
        <p:spPr>
          <a:xfrm rot="10800000">
            <a:off x="7096000" y="2920200"/>
            <a:ext cx="918000" cy="0"/>
          </a:xfrm>
          <a:prstGeom prst="straightConnector1">
            <a:avLst/>
          </a:prstGeom>
          <a:noFill/>
          <a:ln cap="flat" cmpd="sng" w="19050">
            <a:solidFill>
              <a:srgbClr val="F59E0B"/>
            </a:solidFill>
            <a:prstDash val="solid"/>
            <a:round/>
            <a:headEnd len="med" w="med" type="none"/>
            <a:tailEnd len="med" w="med" type="triangle"/>
          </a:ln>
        </p:spPr>
      </p:cxnSp>
      <p:cxnSp>
        <p:nvCxnSpPr>
          <p:cNvPr id="344" name="Google Shape;344;p62"/>
          <p:cNvCxnSpPr/>
          <p:nvPr/>
        </p:nvCxnSpPr>
        <p:spPr>
          <a:xfrm flipH="1" rot="10800000">
            <a:off x="4565525" y="679450"/>
            <a:ext cx="2399400" cy="16500"/>
          </a:xfrm>
          <a:prstGeom prst="straightConnector1">
            <a:avLst/>
          </a:prstGeom>
          <a:noFill/>
          <a:ln cap="flat" cmpd="sng" w="19050">
            <a:solidFill>
              <a:srgbClr val="F59E0B"/>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B981"/>
        </a:solidFill>
      </p:bgPr>
    </p:bg>
    <p:spTree>
      <p:nvGrpSpPr>
        <p:cNvPr id="348" name="Shape 348"/>
        <p:cNvGrpSpPr/>
        <p:nvPr/>
      </p:nvGrpSpPr>
      <p:grpSpPr>
        <a:xfrm>
          <a:off x="0" y="0"/>
          <a:ext cx="0" cy="0"/>
          <a:chOff x="0" y="0"/>
          <a:chExt cx="0" cy="0"/>
        </a:xfrm>
      </p:grpSpPr>
      <p:sp>
        <p:nvSpPr>
          <p:cNvPr id="349" name="Google Shape;349;p63"/>
          <p:cNvSpPr txBox="1"/>
          <p:nvPr/>
        </p:nvSpPr>
        <p:spPr>
          <a:xfrm>
            <a:off x="3721275" y="2048400"/>
            <a:ext cx="39900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50" name="Google Shape;350;p63"/>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51" name="Google Shape;351;p6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57" name="Google Shape;357;p64"/>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Pemanfaatan layout grid, menyelaraskan margin dan padding pada tiap komponen, penggunaan containment, serta mencari referensi untuk mendapatkan desain visual yang beragam dan menarik.</a:t>
            </a:r>
            <a:endParaRPr/>
          </a:p>
        </p:txBody>
      </p:sp>
      <p:cxnSp>
        <p:nvCxnSpPr>
          <p:cNvPr id="358" name="Google Shape;358;p64"/>
          <p:cNvCxnSpPr/>
          <p:nvPr/>
        </p:nvCxnSpPr>
        <p:spPr>
          <a:xfrm>
            <a:off x="5749763" y="2855450"/>
            <a:ext cx="812100" cy="0"/>
          </a:xfrm>
          <a:prstGeom prst="straightConnector1">
            <a:avLst/>
          </a:prstGeom>
          <a:noFill/>
          <a:ln cap="flat" cmpd="sng" w="28575">
            <a:solidFill>
              <a:srgbClr val="10B981"/>
            </a:solidFill>
            <a:prstDash val="solid"/>
            <a:round/>
            <a:headEnd len="med" w="med" type="none"/>
            <a:tailEnd len="med" w="med" type="triangle"/>
          </a:ln>
        </p:spPr>
      </p:cxnSp>
      <p:pic>
        <p:nvPicPr>
          <p:cNvPr id="359" name="Google Shape;359;p64"/>
          <p:cNvPicPr preferRelativeResize="0"/>
          <p:nvPr/>
        </p:nvPicPr>
        <p:blipFill>
          <a:blip r:embed="rId3">
            <a:alphaModFix/>
          </a:blip>
          <a:stretch>
            <a:fillRect/>
          </a:stretch>
        </p:blipFill>
        <p:spPr>
          <a:xfrm>
            <a:off x="3434275" y="1078450"/>
            <a:ext cx="2215862" cy="3760250"/>
          </a:xfrm>
          <a:prstGeom prst="rect">
            <a:avLst/>
          </a:prstGeom>
          <a:noFill/>
          <a:ln>
            <a:noFill/>
          </a:ln>
        </p:spPr>
      </p:pic>
      <p:pic>
        <p:nvPicPr>
          <p:cNvPr id="360" name="Google Shape;360;p64"/>
          <p:cNvPicPr preferRelativeResize="0"/>
          <p:nvPr/>
        </p:nvPicPr>
        <p:blipFill>
          <a:blip r:embed="rId4">
            <a:alphaModFix/>
          </a:blip>
          <a:stretch>
            <a:fillRect/>
          </a:stretch>
        </p:blipFill>
        <p:spPr>
          <a:xfrm>
            <a:off x="6661537" y="1078450"/>
            <a:ext cx="2211584" cy="376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5"/>
          <p:cNvSpPr txBox="1"/>
          <p:nvPr/>
        </p:nvSpPr>
        <p:spPr>
          <a:xfrm>
            <a:off x="338500" y="335925"/>
            <a:ext cx="3338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366" name="Google Shape;366;p65"/>
          <p:cNvPicPr preferRelativeResize="0"/>
          <p:nvPr/>
        </p:nvPicPr>
        <p:blipFill>
          <a:blip r:embed="rId3">
            <a:alphaModFix/>
          </a:blip>
          <a:stretch>
            <a:fillRect/>
          </a:stretch>
        </p:blipFill>
        <p:spPr>
          <a:xfrm>
            <a:off x="94875" y="1172000"/>
            <a:ext cx="1767425" cy="2960349"/>
          </a:xfrm>
          <a:prstGeom prst="rect">
            <a:avLst/>
          </a:prstGeom>
          <a:noFill/>
          <a:ln>
            <a:noFill/>
          </a:ln>
        </p:spPr>
      </p:pic>
      <p:pic>
        <p:nvPicPr>
          <p:cNvPr id="367" name="Google Shape;367;p65"/>
          <p:cNvPicPr preferRelativeResize="0"/>
          <p:nvPr/>
        </p:nvPicPr>
        <p:blipFill>
          <a:blip r:embed="rId4">
            <a:alphaModFix/>
          </a:blip>
          <a:stretch>
            <a:fillRect/>
          </a:stretch>
        </p:blipFill>
        <p:spPr>
          <a:xfrm>
            <a:off x="1937200" y="2097700"/>
            <a:ext cx="1739306" cy="2960350"/>
          </a:xfrm>
          <a:prstGeom prst="rect">
            <a:avLst/>
          </a:prstGeom>
          <a:noFill/>
          <a:ln>
            <a:noFill/>
          </a:ln>
        </p:spPr>
      </p:pic>
      <p:pic>
        <p:nvPicPr>
          <p:cNvPr id="368" name="Google Shape;368;p65"/>
          <p:cNvPicPr preferRelativeResize="0"/>
          <p:nvPr/>
        </p:nvPicPr>
        <p:blipFill>
          <a:blip r:embed="rId5">
            <a:alphaModFix/>
          </a:blip>
          <a:stretch>
            <a:fillRect/>
          </a:stretch>
        </p:blipFill>
        <p:spPr>
          <a:xfrm>
            <a:off x="3751400" y="1172011"/>
            <a:ext cx="1739300" cy="2960339"/>
          </a:xfrm>
          <a:prstGeom prst="rect">
            <a:avLst/>
          </a:prstGeom>
          <a:noFill/>
          <a:ln>
            <a:noFill/>
          </a:ln>
        </p:spPr>
      </p:pic>
      <p:pic>
        <p:nvPicPr>
          <p:cNvPr id="369" name="Google Shape;369;p65"/>
          <p:cNvPicPr preferRelativeResize="0"/>
          <p:nvPr/>
        </p:nvPicPr>
        <p:blipFill>
          <a:blip r:embed="rId6">
            <a:alphaModFix/>
          </a:blip>
          <a:stretch>
            <a:fillRect/>
          </a:stretch>
        </p:blipFill>
        <p:spPr>
          <a:xfrm>
            <a:off x="5565600" y="2149974"/>
            <a:ext cx="1739300" cy="2948477"/>
          </a:xfrm>
          <a:prstGeom prst="rect">
            <a:avLst/>
          </a:prstGeom>
          <a:noFill/>
          <a:ln>
            <a:noFill/>
          </a:ln>
        </p:spPr>
      </p:pic>
      <p:pic>
        <p:nvPicPr>
          <p:cNvPr id="370" name="Google Shape;370;p65"/>
          <p:cNvPicPr preferRelativeResize="0"/>
          <p:nvPr/>
        </p:nvPicPr>
        <p:blipFill>
          <a:blip r:embed="rId7">
            <a:alphaModFix/>
          </a:blip>
          <a:stretch>
            <a:fillRect/>
          </a:stretch>
        </p:blipFill>
        <p:spPr>
          <a:xfrm>
            <a:off x="7379800" y="1201387"/>
            <a:ext cx="1706575" cy="2901575"/>
          </a:xfrm>
          <a:prstGeom prst="rect">
            <a:avLst/>
          </a:prstGeom>
          <a:noFill/>
          <a:ln>
            <a:noFill/>
          </a:ln>
        </p:spPr>
      </p:pic>
      <p:sp>
        <p:nvSpPr>
          <p:cNvPr id="371" name="Google Shape;371;p65"/>
          <p:cNvSpPr txBox="1"/>
          <p:nvPr/>
        </p:nvSpPr>
        <p:spPr>
          <a:xfrm>
            <a:off x="4354425" y="335925"/>
            <a:ext cx="457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8"/>
              </a:rPr>
              <a:t>Mockup Aplikasi Streaming Online</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6"/>
          <p:cNvSpPr txBox="1"/>
          <p:nvPr/>
        </p:nvSpPr>
        <p:spPr>
          <a:xfrm>
            <a:off x="517675" y="524350"/>
            <a:ext cx="35337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Design System </a:t>
            </a:r>
            <a:endParaRPr sz="2400">
              <a:solidFill>
                <a:srgbClr val="5F6368"/>
              </a:solidFill>
              <a:latin typeface="Open Sans"/>
              <a:ea typeface="Open Sans"/>
              <a:cs typeface="Open Sans"/>
              <a:sym typeface="Open Sans"/>
            </a:endParaRPr>
          </a:p>
        </p:txBody>
      </p:sp>
      <p:pic>
        <p:nvPicPr>
          <p:cNvPr id="377" name="Google Shape;377;p66"/>
          <p:cNvPicPr preferRelativeResize="0"/>
          <p:nvPr/>
        </p:nvPicPr>
        <p:blipFill>
          <a:blip r:embed="rId3">
            <a:alphaModFix/>
          </a:blip>
          <a:stretch>
            <a:fillRect/>
          </a:stretch>
        </p:blipFill>
        <p:spPr>
          <a:xfrm>
            <a:off x="2796750" y="413863"/>
            <a:ext cx="6347249" cy="4315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83" name="Google Shape;383;p6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7"/>
          <p:cNvSpPr txBox="1"/>
          <p:nvPr/>
        </p:nvSpPr>
        <p:spPr>
          <a:xfrm>
            <a:off x="711325" y="1917800"/>
            <a:ext cx="2049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Menyediakan tampilan terjemahan pada tontonan untuk pengguna yang mengalami gangguan pendengaran dapat melihat pembicaraan adegan</a:t>
            </a:r>
            <a:endParaRPr sz="1200">
              <a:latin typeface="Open Sans"/>
              <a:ea typeface="Open Sans"/>
              <a:cs typeface="Open Sans"/>
              <a:sym typeface="Open Sans"/>
            </a:endParaRPr>
          </a:p>
        </p:txBody>
      </p:sp>
      <p:sp>
        <p:nvSpPr>
          <p:cNvPr id="385" name="Google Shape;385;p6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7"/>
          <p:cNvSpPr txBox="1"/>
          <p:nvPr/>
        </p:nvSpPr>
        <p:spPr>
          <a:xfrm>
            <a:off x="3368925" y="1917800"/>
            <a:ext cx="20490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Membuat tampilan lebih didominasi dengan poster/trailer acara, agar pengguna mengenali acara tersebut</a:t>
            </a:r>
            <a:endParaRPr sz="1200">
              <a:solidFill>
                <a:srgbClr val="5F6368"/>
              </a:solidFill>
              <a:latin typeface="Open Sans"/>
              <a:ea typeface="Open Sans"/>
              <a:cs typeface="Open Sans"/>
              <a:sym typeface="Open Sans"/>
            </a:endParaRPr>
          </a:p>
        </p:txBody>
      </p:sp>
      <p:sp>
        <p:nvSpPr>
          <p:cNvPr id="387" name="Google Shape;387;p67"/>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txBox="1"/>
          <p:nvPr/>
        </p:nvSpPr>
        <p:spPr>
          <a:xfrm>
            <a:off x="6026525" y="1917800"/>
            <a:ext cx="20490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Open Sans"/>
                <a:ea typeface="Open Sans"/>
                <a:cs typeface="Open Sans"/>
                <a:sym typeface="Open Sans"/>
              </a:rPr>
              <a:t>Menggunakan icon pada genre, agar tampilan lebih menarik dan pengguna dapat memilih acara sesuai yang diinginkan</a:t>
            </a:r>
            <a:endParaRPr sz="1200">
              <a:solidFill>
                <a:srgbClr val="5F6368"/>
              </a:solidFill>
              <a:latin typeface="Open Sans"/>
              <a:ea typeface="Open Sans"/>
              <a:cs typeface="Open Sans"/>
              <a:sym typeface="Open Sans"/>
            </a:endParaRPr>
          </a:p>
        </p:txBody>
      </p:sp>
      <p:sp>
        <p:nvSpPr>
          <p:cNvPr id="389" name="Google Shape;389;p67"/>
          <p:cNvSpPr/>
          <p:nvPr/>
        </p:nvSpPr>
        <p:spPr>
          <a:xfrm>
            <a:off x="14791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0" name="Google Shape;390;p67"/>
          <p:cNvSpPr/>
          <p:nvPr/>
        </p:nvSpPr>
        <p:spPr>
          <a:xfrm>
            <a:off x="41367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1" name="Google Shape;391;p67"/>
          <p:cNvSpPr/>
          <p:nvPr/>
        </p:nvSpPr>
        <p:spPr>
          <a:xfrm>
            <a:off x="67943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8"/>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7" name="Google Shape;397;p68"/>
          <p:cNvSpPr txBox="1"/>
          <p:nvPr/>
        </p:nvSpPr>
        <p:spPr>
          <a:xfrm>
            <a:off x="532875" y="1793800"/>
            <a:ext cx="22242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high-fidelity prototype</a:t>
            </a:r>
            <a:endParaRPr>
              <a:latin typeface="Open Sans"/>
              <a:ea typeface="Open Sans"/>
              <a:cs typeface="Open Sans"/>
              <a:sym typeface="Open Sans"/>
            </a:endParaRPr>
          </a:p>
        </p:txBody>
      </p:sp>
      <p:pic>
        <p:nvPicPr>
          <p:cNvPr id="398" name="Google Shape;398;p68"/>
          <p:cNvPicPr preferRelativeResize="0"/>
          <p:nvPr/>
        </p:nvPicPr>
        <p:blipFill>
          <a:blip r:embed="rId4">
            <a:alphaModFix/>
          </a:blip>
          <a:stretch>
            <a:fillRect/>
          </a:stretch>
        </p:blipFill>
        <p:spPr>
          <a:xfrm>
            <a:off x="4214270" y="-1"/>
            <a:ext cx="492973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5CF6"/>
        </a:solidFill>
      </p:bgPr>
    </p:bg>
    <p:spTree>
      <p:nvGrpSpPr>
        <p:cNvPr id="402" name="Shape 402"/>
        <p:cNvGrpSpPr/>
        <p:nvPr/>
      </p:nvGrpSpPr>
      <p:grpSpPr>
        <a:xfrm>
          <a:off x="0" y="0"/>
          <a:ext cx="0" cy="0"/>
          <a:chOff x="0" y="0"/>
          <a:chExt cx="0" cy="0"/>
        </a:xfrm>
      </p:grpSpPr>
      <p:sp>
        <p:nvSpPr>
          <p:cNvPr id="403" name="Google Shape;403;p69"/>
          <p:cNvSpPr txBox="1"/>
          <p:nvPr/>
        </p:nvSpPr>
        <p:spPr>
          <a:xfrm>
            <a:off x="3721275" y="1886850"/>
            <a:ext cx="3990000" cy="13698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404" name="Google Shape;404;p69"/>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405" name="Google Shape;405;p69"/>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3"/>
          <p:cNvSpPr txBox="1"/>
          <p:nvPr/>
        </p:nvSpPr>
        <p:spPr>
          <a:xfrm>
            <a:off x="1322013" y="1462750"/>
            <a:ext cx="71277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Masalah</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1. Kualitas video menurun saat jaringan sedang lemah</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2. Terjemahan pada video ada yang tidak tersedia</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3. Film/series kurang lengkap atau tidak update</a:t>
            </a:r>
            <a:endParaRPr sz="1200">
              <a:solidFill>
                <a:srgbClr val="5F6368"/>
              </a:solidFill>
              <a:latin typeface="Open Sans"/>
              <a:ea typeface="Open Sans"/>
              <a:cs typeface="Open Sans"/>
              <a:sym typeface="Open Sans"/>
            </a:endParaRPr>
          </a:p>
        </p:txBody>
      </p:sp>
      <p:sp>
        <p:nvSpPr>
          <p:cNvPr id="158" name="Google Shape;158;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59" name="Google Shape;159;p43"/>
          <p:cNvSpPr/>
          <p:nvPr/>
        </p:nvSpPr>
        <p:spPr>
          <a:xfrm>
            <a:off x="694288" y="146275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3"/>
          <p:cNvSpPr txBox="1"/>
          <p:nvPr/>
        </p:nvSpPr>
        <p:spPr>
          <a:xfrm>
            <a:off x="1411613" y="3083625"/>
            <a:ext cx="70380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Tujuan</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Merancang aplikasi untuk streaming secara online agar pengguna dapat menikmati acara sesuai keinginannya, dan dapat dinikmati ketika sedang offline</a:t>
            </a:r>
            <a:endParaRPr sz="1200">
              <a:solidFill>
                <a:srgbClr val="5F6368"/>
              </a:solidFill>
              <a:latin typeface="Open Sans"/>
              <a:ea typeface="Open Sans"/>
              <a:cs typeface="Open Sans"/>
              <a:sym typeface="Open Sans"/>
            </a:endParaRPr>
          </a:p>
        </p:txBody>
      </p:sp>
      <p:sp>
        <p:nvSpPr>
          <p:cNvPr id="161" name="Google Shape;161;p43"/>
          <p:cNvSpPr/>
          <p:nvPr/>
        </p:nvSpPr>
        <p:spPr>
          <a:xfrm>
            <a:off x="694288" y="3136275"/>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3"/>
          <p:cNvSpPr/>
          <p:nvPr/>
        </p:nvSpPr>
        <p:spPr>
          <a:xfrm>
            <a:off x="806500" y="3255800"/>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3" name="Google Shape;163;p43"/>
          <p:cNvSpPr/>
          <p:nvPr/>
        </p:nvSpPr>
        <p:spPr>
          <a:xfrm>
            <a:off x="817088" y="158555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0"/>
          <p:cNvSpPr txBox="1"/>
          <p:nvPr/>
        </p:nvSpPr>
        <p:spPr>
          <a:xfrm>
            <a:off x="507450" y="304975"/>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pic>
        <p:nvPicPr>
          <p:cNvPr id="411" name="Google Shape;411;p70"/>
          <p:cNvPicPr preferRelativeResize="0"/>
          <p:nvPr/>
        </p:nvPicPr>
        <p:blipFill>
          <a:blip r:embed="rId3">
            <a:alphaModFix/>
          </a:blip>
          <a:stretch>
            <a:fillRect/>
          </a:stretch>
        </p:blipFill>
        <p:spPr>
          <a:xfrm>
            <a:off x="152400" y="789150"/>
            <a:ext cx="3624625" cy="4338826"/>
          </a:xfrm>
          <a:prstGeom prst="rect">
            <a:avLst/>
          </a:prstGeom>
          <a:noFill/>
          <a:ln>
            <a:noFill/>
          </a:ln>
        </p:spPr>
      </p:pic>
      <p:pic>
        <p:nvPicPr>
          <p:cNvPr id="412" name="Google Shape;412;p70"/>
          <p:cNvPicPr preferRelativeResize="0"/>
          <p:nvPr/>
        </p:nvPicPr>
        <p:blipFill>
          <a:blip r:embed="rId4">
            <a:alphaModFix/>
          </a:blip>
          <a:stretch>
            <a:fillRect/>
          </a:stretch>
        </p:blipFill>
        <p:spPr>
          <a:xfrm>
            <a:off x="3857400" y="1057200"/>
            <a:ext cx="5242900" cy="3501025"/>
          </a:xfrm>
          <a:prstGeom prst="rect">
            <a:avLst/>
          </a:prstGeom>
          <a:noFill/>
          <a:ln>
            <a:noFill/>
          </a:ln>
        </p:spPr>
      </p:pic>
      <p:sp>
        <p:nvSpPr>
          <p:cNvPr id="413" name="Google Shape;413;p70"/>
          <p:cNvSpPr txBox="1"/>
          <p:nvPr/>
        </p:nvSpPr>
        <p:spPr>
          <a:xfrm>
            <a:off x="6071550" y="381925"/>
            <a:ext cx="27408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5"/>
              </a:rPr>
              <a:t>Link ke Usability Study Plan</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nvSpPr>
        <p:spPr>
          <a:xfrm>
            <a:off x="384750" y="524350"/>
            <a:ext cx="24735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Affinity Diagram </a:t>
            </a:r>
            <a:endParaRPr sz="2400">
              <a:solidFill>
                <a:srgbClr val="5F6368"/>
              </a:solidFill>
              <a:latin typeface="Open Sans"/>
              <a:ea typeface="Open Sans"/>
              <a:cs typeface="Open Sans"/>
              <a:sym typeface="Open Sans"/>
            </a:endParaRPr>
          </a:p>
        </p:txBody>
      </p:sp>
      <p:sp>
        <p:nvSpPr>
          <p:cNvPr id="419" name="Google Shape;419;p71"/>
          <p:cNvSpPr txBox="1"/>
          <p:nvPr/>
        </p:nvSpPr>
        <p:spPr>
          <a:xfrm>
            <a:off x="517675" y="4258175"/>
            <a:ext cx="22242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Affinity Diagram</a:t>
            </a:r>
            <a:endParaRPr>
              <a:latin typeface="Open Sans"/>
              <a:ea typeface="Open Sans"/>
              <a:cs typeface="Open Sans"/>
              <a:sym typeface="Open Sans"/>
            </a:endParaRPr>
          </a:p>
        </p:txBody>
      </p:sp>
      <p:pic>
        <p:nvPicPr>
          <p:cNvPr id="420" name="Google Shape;420;p71"/>
          <p:cNvPicPr preferRelativeResize="0"/>
          <p:nvPr/>
        </p:nvPicPr>
        <p:blipFill>
          <a:blip r:embed="rId4">
            <a:alphaModFix/>
          </a:blip>
          <a:stretch>
            <a:fillRect/>
          </a:stretch>
        </p:blipFill>
        <p:spPr>
          <a:xfrm>
            <a:off x="2858324" y="803625"/>
            <a:ext cx="6285674" cy="3536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2"/>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26" name="Google Shape;426;p72"/>
          <p:cNvSpPr txBox="1"/>
          <p:nvPr/>
        </p:nvSpPr>
        <p:spPr>
          <a:xfrm>
            <a:off x="532875" y="1050575"/>
            <a:ext cx="7873500" cy="8958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Usability Study dilakukan secara Unmoderated yang bertujuan untuk mengetahui seberapa mudah alur streaming acara online dengan jumlah partisipan 12 pecinta film/series.</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427" name="Google Shape;427;p72"/>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8B5CF6"/>
                </a:solidFill>
                <a:latin typeface="Open Sans"/>
                <a:ea typeface="Open Sans"/>
                <a:cs typeface="Open Sans"/>
                <a:sym typeface="Open Sans"/>
              </a:rPr>
              <a:t>Insight</a:t>
            </a:r>
            <a:endParaRPr b="1">
              <a:solidFill>
                <a:srgbClr val="8B5CF6"/>
              </a:solidFill>
            </a:endParaRPr>
          </a:p>
        </p:txBody>
      </p:sp>
      <p:sp>
        <p:nvSpPr>
          <p:cNvPr id="428" name="Google Shape;428;p72"/>
          <p:cNvSpPr/>
          <p:nvPr/>
        </p:nvSpPr>
        <p:spPr>
          <a:xfrm>
            <a:off x="456675" y="2422775"/>
            <a:ext cx="7949700" cy="2063700"/>
          </a:xfrm>
          <a:prstGeom prst="rect">
            <a:avLst/>
          </a:prstGeom>
          <a:solidFill>
            <a:srgbClr val="FA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2"/>
          <p:cNvSpPr txBox="1"/>
          <p:nvPr/>
        </p:nvSpPr>
        <p:spPr>
          <a:xfrm>
            <a:off x="963300" y="2568500"/>
            <a:ext cx="7234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ingin halaman rating agar dibuat dan dapat diakses.</a:t>
            </a:r>
            <a:endParaRPr>
              <a:solidFill>
                <a:srgbClr val="5F6368"/>
              </a:solidFill>
              <a:latin typeface="Open Sans"/>
              <a:ea typeface="Open Sans"/>
              <a:cs typeface="Open Sans"/>
              <a:sym typeface="Open Sans"/>
            </a:endParaRPr>
          </a:p>
        </p:txBody>
      </p:sp>
      <p:sp>
        <p:nvSpPr>
          <p:cNvPr id="430" name="Google Shape;430;p72"/>
          <p:cNvSpPr/>
          <p:nvPr/>
        </p:nvSpPr>
        <p:spPr>
          <a:xfrm>
            <a:off x="650325" y="2631198"/>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31" name="Google Shape;431;p72"/>
          <p:cNvSpPr txBox="1"/>
          <p:nvPr/>
        </p:nvSpPr>
        <p:spPr>
          <a:xfrm>
            <a:off x="963300" y="3198325"/>
            <a:ext cx="744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ingin pada tiap halaman untuk memadukan warna tiap komponen.</a:t>
            </a:r>
            <a:endParaRPr>
              <a:solidFill>
                <a:srgbClr val="5F6368"/>
              </a:solidFill>
              <a:latin typeface="Open Sans"/>
              <a:ea typeface="Open Sans"/>
              <a:cs typeface="Open Sans"/>
              <a:sym typeface="Open Sans"/>
            </a:endParaRPr>
          </a:p>
        </p:txBody>
      </p:sp>
      <p:sp>
        <p:nvSpPr>
          <p:cNvPr id="432" name="Google Shape;432;p72"/>
          <p:cNvSpPr/>
          <p:nvPr/>
        </p:nvSpPr>
        <p:spPr>
          <a:xfrm>
            <a:off x="650325" y="3261023"/>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33" name="Google Shape;433;p72"/>
          <p:cNvSpPr txBox="1"/>
          <p:nvPr/>
        </p:nvSpPr>
        <p:spPr>
          <a:xfrm>
            <a:off x="916165" y="3828150"/>
            <a:ext cx="728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Ternyata pengguna sering salah apabila melakukan navigasi, diperlukan icon yang lebih baik agar efisien.</a:t>
            </a:r>
            <a:endParaRPr>
              <a:solidFill>
                <a:srgbClr val="5F6368"/>
              </a:solidFill>
              <a:latin typeface="Open Sans"/>
              <a:ea typeface="Open Sans"/>
              <a:cs typeface="Open Sans"/>
              <a:sym typeface="Open Sans"/>
            </a:endParaRPr>
          </a:p>
        </p:txBody>
      </p:sp>
      <p:sp>
        <p:nvSpPr>
          <p:cNvPr id="434" name="Google Shape;434;p72"/>
          <p:cNvSpPr/>
          <p:nvPr/>
        </p:nvSpPr>
        <p:spPr>
          <a:xfrm>
            <a:off x="650313" y="3890848"/>
            <a:ext cx="274800" cy="274800"/>
          </a:xfrm>
          <a:prstGeom prst="ellipse">
            <a:avLst/>
          </a:prstGeom>
          <a:solidFill>
            <a:srgbClr val="8B5C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435" name="Google Shape;435;p72"/>
          <p:cNvSpPr txBox="1"/>
          <p:nvPr/>
        </p:nvSpPr>
        <p:spPr>
          <a:xfrm>
            <a:off x="5006725" y="525100"/>
            <a:ext cx="33360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u="sng">
                <a:solidFill>
                  <a:schemeClr val="hlink"/>
                </a:solidFill>
                <a:latin typeface="Open Sans"/>
                <a:ea typeface="Open Sans"/>
                <a:cs typeface="Open Sans"/>
                <a:sym typeface="Open Sans"/>
                <a:hlinkClick r:id="rId3"/>
              </a:rPr>
              <a:t>Link ke Hasil Usability Testing</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3"/>
          <p:cNvSpPr txBox="1"/>
          <p:nvPr/>
        </p:nvSpPr>
        <p:spPr>
          <a:xfrm>
            <a:off x="517675" y="449075"/>
            <a:ext cx="2693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41" name="Google Shape;441;p73"/>
          <p:cNvSpPr txBox="1"/>
          <p:nvPr/>
        </p:nvSpPr>
        <p:spPr>
          <a:xfrm>
            <a:off x="517675" y="1522550"/>
            <a:ext cx="2021400" cy="2586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Pembuatan fitur rating pada aplikasi ketika suatu acara telah selesai ditonton, memadukan komponen warna yang sesuai tiap halamannya, serta penyesuaian icon untuk navigasi tiap halamannya.</a:t>
            </a:r>
            <a:endParaRPr sz="1200"/>
          </a:p>
        </p:txBody>
      </p:sp>
      <p:cxnSp>
        <p:nvCxnSpPr>
          <p:cNvPr id="442" name="Google Shape;442;p73"/>
          <p:cNvCxnSpPr/>
          <p:nvPr/>
        </p:nvCxnSpPr>
        <p:spPr>
          <a:xfrm>
            <a:off x="4896688" y="2955800"/>
            <a:ext cx="812100" cy="0"/>
          </a:xfrm>
          <a:prstGeom prst="straightConnector1">
            <a:avLst/>
          </a:prstGeom>
          <a:noFill/>
          <a:ln cap="flat" cmpd="sng" w="28575">
            <a:solidFill>
              <a:srgbClr val="8B5CF6"/>
            </a:solidFill>
            <a:prstDash val="solid"/>
            <a:round/>
            <a:headEnd len="med" w="med" type="none"/>
            <a:tailEnd len="med" w="med" type="triangle"/>
          </a:ln>
        </p:spPr>
      </p:cxnSp>
      <p:sp>
        <p:nvSpPr>
          <p:cNvPr id="443" name="Google Shape;443;p73"/>
          <p:cNvSpPr txBox="1"/>
          <p:nvPr/>
        </p:nvSpPr>
        <p:spPr>
          <a:xfrm>
            <a:off x="2624038" y="10332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Sebelum usability study</a:t>
            </a:r>
            <a:endParaRPr>
              <a:solidFill>
                <a:srgbClr val="10B981"/>
              </a:solidFill>
            </a:endParaRPr>
          </a:p>
        </p:txBody>
      </p:sp>
      <p:sp>
        <p:nvSpPr>
          <p:cNvPr id="444" name="Google Shape;444;p73"/>
          <p:cNvSpPr txBox="1"/>
          <p:nvPr/>
        </p:nvSpPr>
        <p:spPr>
          <a:xfrm>
            <a:off x="6174250" y="10332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Setelah usability study</a:t>
            </a:r>
            <a:endParaRPr>
              <a:solidFill>
                <a:srgbClr val="10B981"/>
              </a:solidFill>
            </a:endParaRPr>
          </a:p>
        </p:txBody>
      </p:sp>
      <p:pic>
        <p:nvPicPr>
          <p:cNvPr id="445" name="Google Shape;445;p73"/>
          <p:cNvPicPr preferRelativeResize="0"/>
          <p:nvPr/>
        </p:nvPicPr>
        <p:blipFill>
          <a:blip r:embed="rId3">
            <a:alphaModFix/>
          </a:blip>
          <a:stretch>
            <a:fillRect/>
          </a:stretch>
        </p:blipFill>
        <p:spPr>
          <a:xfrm>
            <a:off x="5793900" y="1699650"/>
            <a:ext cx="1485903" cy="2512300"/>
          </a:xfrm>
          <a:prstGeom prst="rect">
            <a:avLst/>
          </a:prstGeom>
          <a:noFill/>
          <a:ln>
            <a:noFill/>
          </a:ln>
        </p:spPr>
      </p:pic>
      <p:pic>
        <p:nvPicPr>
          <p:cNvPr id="446" name="Google Shape;446;p73"/>
          <p:cNvPicPr preferRelativeResize="0"/>
          <p:nvPr/>
        </p:nvPicPr>
        <p:blipFill>
          <a:blip r:embed="rId4">
            <a:alphaModFix/>
          </a:blip>
          <a:stretch>
            <a:fillRect/>
          </a:stretch>
        </p:blipFill>
        <p:spPr>
          <a:xfrm>
            <a:off x="2790275" y="1402525"/>
            <a:ext cx="2021322" cy="3400401"/>
          </a:xfrm>
          <a:prstGeom prst="rect">
            <a:avLst/>
          </a:prstGeom>
          <a:noFill/>
          <a:ln>
            <a:noFill/>
          </a:ln>
        </p:spPr>
      </p:pic>
      <p:pic>
        <p:nvPicPr>
          <p:cNvPr id="447" name="Google Shape;447;p73"/>
          <p:cNvPicPr preferRelativeResize="0"/>
          <p:nvPr/>
        </p:nvPicPr>
        <p:blipFill>
          <a:blip r:embed="rId5">
            <a:alphaModFix/>
          </a:blip>
          <a:stretch>
            <a:fillRect/>
          </a:stretch>
        </p:blipFill>
        <p:spPr>
          <a:xfrm>
            <a:off x="7422175" y="1699650"/>
            <a:ext cx="1522950" cy="2512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nvSpPr>
        <p:spPr>
          <a:xfrm>
            <a:off x="534950" y="455350"/>
            <a:ext cx="272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Open Sans"/>
                <a:ea typeface="Open Sans"/>
                <a:cs typeface="Open Sans"/>
                <a:sym typeface="Open Sans"/>
              </a:rPr>
              <a:t>Modifikasi Desain</a:t>
            </a:r>
            <a:endParaRPr sz="2400">
              <a:solidFill>
                <a:schemeClr val="dk2"/>
              </a:solidFill>
              <a:latin typeface="Open Sans"/>
              <a:ea typeface="Open Sans"/>
              <a:cs typeface="Open Sans"/>
              <a:sym typeface="Open Sans"/>
            </a:endParaRPr>
          </a:p>
        </p:txBody>
      </p:sp>
      <p:sp>
        <p:nvSpPr>
          <p:cNvPr id="453" name="Google Shape;453;p74"/>
          <p:cNvSpPr txBox="1"/>
          <p:nvPr/>
        </p:nvSpPr>
        <p:spPr>
          <a:xfrm>
            <a:off x="3531000" y="915775"/>
            <a:ext cx="208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Sebelum usability study</a:t>
            </a:r>
            <a:endParaRPr>
              <a:solidFill>
                <a:srgbClr val="10B981"/>
              </a:solidFill>
            </a:endParaRPr>
          </a:p>
        </p:txBody>
      </p:sp>
      <p:sp>
        <p:nvSpPr>
          <p:cNvPr id="454" name="Google Shape;454;p74"/>
          <p:cNvSpPr txBox="1"/>
          <p:nvPr/>
        </p:nvSpPr>
        <p:spPr>
          <a:xfrm>
            <a:off x="257150" y="1757125"/>
            <a:ext cx="30000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Dalam proses pembuatannya, dilakukan juga pemutakhiran komponen elemen dan warna pada aplikasi, sehingga warna antar halaman serasi dan nyaman dilihat, khususnya disini pada halaman Series</a:t>
            </a:r>
            <a:endParaRPr sz="1200">
              <a:solidFill>
                <a:schemeClr val="dk1"/>
              </a:solidFill>
            </a:endParaRPr>
          </a:p>
        </p:txBody>
      </p:sp>
      <p:pic>
        <p:nvPicPr>
          <p:cNvPr id="455" name="Google Shape;455;p74"/>
          <p:cNvPicPr preferRelativeResize="0"/>
          <p:nvPr/>
        </p:nvPicPr>
        <p:blipFill>
          <a:blip r:embed="rId3">
            <a:alphaModFix/>
          </a:blip>
          <a:stretch>
            <a:fillRect/>
          </a:stretch>
        </p:blipFill>
        <p:spPr>
          <a:xfrm>
            <a:off x="3568713" y="1343125"/>
            <a:ext cx="2006563" cy="3386374"/>
          </a:xfrm>
          <a:prstGeom prst="rect">
            <a:avLst/>
          </a:prstGeom>
          <a:noFill/>
          <a:ln>
            <a:noFill/>
          </a:ln>
        </p:spPr>
      </p:pic>
      <p:sp>
        <p:nvSpPr>
          <p:cNvPr id="456" name="Google Shape;456;p74"/>
          <p:cNvSpPr txBox="1"/>
          <p:nvPr/>
        </p:nvSpPr>
        <p:spPr>
          <a:xfrm>
            <a:off x="6798538" y="915775"/>
            <a:ext cx="192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Setelah usability study</a:t>
            </a:r>
            <a:endParaRPr>
              <a:solidFill>
                <a:srgbClr val="10B981"/>
              </a:solidFill>
            </a:endParaRPr>
          </a:p>
        </p:txBody>
      </p:sp>
      <p:cxnSp>
        <p:nvCxnSpPr>
          <p:cNvPr id="457" name="Google Shape;457;p74"/>
          <p:cNvCxnSpPr/>
          <p:nvPr/>
        </p:nvCxnSpPr>
        <p:spPr>
          <a:xfrm>
            <a:off x="5661938" y="3036313"/>
            <a:ext cx="812100" cy="0"/>
          </a:xfrm>
          <a:prstGeom prst="straightConnector1">
            <a:avLst/>
          </a:prstGeom>
          <a:noFill/>
          <a:ln cap="flat" cmpd="sng" w="28575">
            <a:solidFill>
              <a:srgbClr val="8B5CF6"/>
            </a:solidFill>
            <a:prstDash val="solid"/>
            <a:round/>
            <a:headEnd len="med" w="med" type="none"/>
            <a:tailEnd len="med" w="med" type="triangle"/>
          </a:ln>
        </p:spPr>
      </p:cxnSp>
      <p:pic>
        <p:nvPicPr>
          <p:cNvPr id="458" name="Google Shape;458;p74"/>
          <p:cNvPicPr preferRelativeResize="0"/>
          <p:nvPr/>
        </p:nvPicPr>
        <p:blipFill>
          <a:blip r:embed="rId4">
            <a:alphaModFix/>
          </a:blip>
          <a:stretch>
            <a:fillRect/>
          </a:stretch>
        </p:blipFill>
        <p:spPr>
          <a:xfrm>
            <a:off x="6712476" y="1343125"/>
            <a:ext cx="2097221" cy="35536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nvSpPr>
        <p:spPr>
          <a:xfrm>
            <a:off x="407725" y="4265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latin typeface="Open Sans"/>
                <a:ea typeface="Open Sans"/>
                <a:cs typeface="Open Sans"/>
                <a:sym typeface="Open Sans"/>
              </a:rPr>
              <a:t>Modifikasi Desain</a:t>
            </a:r>
            <a:endParaRPr sz="2400">
              <a:solidFill>
                <a:schemeClr val="dk2"/>
              </a:solidFill>
              <a:latin typeface="Open Sans"/>
              <a:ea typeface="Open Sans"/>
              <a:cs typeface="Open Sans"/>
              <a:sym typeface="Open Sans"/>
            </a:endParaRPr>
          </a:p>
        </p:txBody>
      </p:sp>
      <p:sp>
        <p:nvSpPr>
          <p:cNvPr id="464" name="Google Shape;464;p75"/>
          <p:cNvSpPr txBox="1"/>
          <p:nvPr/>
        </p:nvSpPr>
        <p:spPr>
          <a:xfrm>
            <a:off x="470450" y="1655950"/>
            <a:ext cx="30000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Pada keseluruhan fungsionalitasnya telah disesuaikan dengan baik, pada testing sebelumnya ada keluhan yang saya sadari pada halaman download, navigasi bawah mengalami kendala pada saat discroll, maka dari perbaikan dilakukan pada flow aplikasi sehingga navigasi bawah dan atas tetap dalam kondisinya/fixed.</a:t>
            </a:r>
            <a:endParaRPr sz="1200">
              <a:solidFill>
                <a:schemeClr val="dk1"/>
              </a:solidFill>
            </a:endParaRPr>
          </a:p>
        </p:txBody>
      </p:sp>
      <p:sp>
        <p:nvSpPr>
          <p:cNvPr id="465" name="Google Shape;465;p75"/>
          <p:cNvSpPr txBox="1"/>
          <p:nvPr/>
        </p:nvSpPr>
        <p:spPr>
          <a:xfrm>
            <a:off x="3813863" y="851375"/>
            <a:ext cx="214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Sebelum usability study</a:t>
            </a:r>
            <a:endParaRPr>
              <a:solidFill>
                <a:srgbClr val="10B981"/>
              </a:solidFill>
            </a:endParaRPr>
          </a:p>
        </p:txBody>
      </p:sp>
      <p:pic>
        <p:nvPicPr>
          <p:cNvPr id="466" name="Google Shape;466;p75"/>
          <p:cNvPicPr preferRelativeResize="0"/>
          <p:nvPr/>
        </p:nvPicPr>
        <p:blipFill>
          <a:blip r:embed="rId3">
            <a:alphaModFix/>
          </a:blip>
          <a:stretch>
            <a:fillRect/>
          </a:stretch>
        </p:blipFill>
        <p:spPr>
          <a:xfrm>
            <a:off x="3881700" y="1415049"/>
            <a:ext cx="2007240" cy="3387224"/>
          </a:xfrm>
          <a:prstGeom prst="rect">
            <a:avLst/>
          </a:prstGeom>
          <a:noFill/>
          <a:ln>
            <a:noFill/>
          </a:ln>
        </p:spPr>
      </p:pic>
      <p:sp>
        <p:nvSpPr>
          <p:cNvPr id="467" name="Google Shape;467;p75"/>
          <p:cNvSpPr txBox="1"/>
          <p:nvPr/>
        </p:nvSpPr>
        <p:spPr>
          <a:xfrm>
            <a:off x="6705375" y="851375"/>
            <a:ext cx="218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8B5CF6"/>
                </a:solidFill>
                <a:latin typeface="Open Sans"/>
                <a:ea typeface="Open Sans"/>
                <a:cs typeface="Open Sans"/>
                <a:sym typeface="Open Sans"/>
              </a:rPr>
              <a:t>Setelah usability study</a:t>
            </a:r>
            <a:endParaRPr>
              <a:solidFill>
                <a:srgbClr val="10B981"/>
              </a:solidFill>
            </a:endParaRPr>
          </a:p>
        </p:txBody>
      </p:sp>
      <p:pic>
        <p:nvPicPr>
          <p:cNvPr id="468" name="Google Shape;468;p75"/>
          <p:cNvPicPr preferRelativeResize="0"/>
          <p:nvPr/>
        </p:nvPicPr>
        <p:blipFill>
          <a:blip r:embed="rId4">
            <a:alphaModFix/>
          </a:blip>
          <a:stretch>
            <a:fillRect/>
          </a:stretch>
        </p:blipFill>
        <p:spPr>
          <a:xfrm>
            <a:off x="6840125" y="1415052"/>
            <a:ext cx="1965400" cy="3360675"/>
          </a:xfrm>
          <a:prstGeom prst="rect">
            <a:avLst/>
          </a:prstGeom>
          <a:noFill/>
          <a:ln>
            <a:noFill/>
          </a:ln>
        </p:spPr>
      </p:pic>
      <p:cxnSp>
        <p:nvCxnSpPr>
          <p:cNvPr id="469" name="Google Shape;469;p75"/>
          <p:cNvCxnSpPr/>
          <p:nvPr/>
        </p:nvCxnSpPr>
        <p:spPr>
          <a:xfrm>
            <a:off x="5958488" y="3095388"/>
            <a:ext cx="812100" cy="0"/>
          </a:xfrm>
          <a:prstGeom prst="straightConnector1">
            <a:avLst/>
          </a:prstGeom>
          <a:noFill/>
          <a:ln cap="flat" cmpd="sng" w="28575">
            <a:solidFill>
              <a:srgbClr val="8B5CF6"/>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C5C6"/>
        </a:solidFill>
      </p:bgPr>
    </p:bg>
    <p:spTree>
      <p:nvGrpSpPr>
        <p:cNvPr id="473" name="Shape 473"/>
        <p:cNvGrpSpPr/>
        <p:nvPr/>
      </p:nvGrpSpPr>
      <p:grpSpPr>
        <a:xfrm>
          <a:off x="0" y="0"/>
          <a:ext cx="0" cy="0"/>
          <a:chOff x="0" y="0"/>
          <a:chExt cx="0" cy="0"/>
        </a:xfrm>
      </p:grpSpPr>
      <p:sp>
        <p:nvSpPr>
          <p:cNvPr id="474" name="Google Shape;474;p76"/>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75" name="Google Shape;475;p76"/>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76" name="Google Shape;476;p7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82" name="Google Shape;482;p77"/>
          <p:cNvSpPr txBox="1"/>
          <p:nvPr/>
        </p:nvSpPr>
        <p:spPr>
          <a:xfrm>
            <a:off x="517675" y="1931200"/>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Dampak: </a:t>
            </a:r>
            <a:endParaRPr>
              <a:solidFill>
                <a:srgbClr val="11C5C6"/>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Fungsionalitas dan Desain aplikasi yang dibangun sudah sesuai dengan harapan pengguna untuk melakukan streaming secara offline dengan tampilan yang menarik dengan suasana bioskop,</a:t>
            </a:r>
            <a:endParaRPr b="1" sz="1200">
              <a:solidFill>
                <a:srgbClr val="1967D2"/>
              </a:solidFill>
              <a:latin typeface="Open Sans"/>
              <a:ea typeface="Open Sans"/>
              <a:cs typeface="Open Sans"/>
              <a:sym typeface="Open Sans"/>
            </a:endParaRPr>
          </a:p>
        </p:txBody>
      </p:sp>
      <p:sp>
        <p:nvSpPr>
          <p:cNvPr id="483" name="Google Shape;483;p77"/>
          <p:cNvSpPr/>
          <p:nvPr/>
        </p:nvSpPr>
        <p:spPr>
          <a:xfrm>
            <a:off x="517675" y="1227225"/>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7"/>
          <p:cNvSpPr txBox="1"/>
          <p:nvPr/>
        </p:nvSpPr>
        <p:spPr>
          <a:xfrm>
            <a:off x="4485575" y="1931200"/>
            <a:ext cx="3446100" cy="2909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Pelajaran yang Didapat:</a:t>
            </a:r>
            <a:endParaRPr>
              <a:solidFill>
                <a:srgbClr val="11C5C6"/>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Selama melakukan riset saya mempelajari bahwa kritik dan saran dari pengguna merupakan yang utama, karena itulah yang menjadi faktor bahwa sebuah produk, terutama sebuah aplikasi dapat berkembang dan efisien, dengan berbagai metode riset yang dilakukan di awal dan akhir, dapat ditemukan kebutuhan dari seorang pengguna terhadap aplikasi.</a:t>
            </a:r>
            <a:endParaRPr b="1" sz="1200">
              <a:solidFill>
                <a:srgbClr val="4285F4"/>
              </a:solidFill>
              <a:latin typeface="Open Sans"/>
              <a:ea typeface="Open Sans"/>
              <a:cs typeface="Open Sans"/>
              <a:sym typeface="Open Sans"/>
            </a:endParaRPr>
          </a:p>
        </p:txBody>
      </p:sp>
      <p:sp>
        <p:nvSpPr>
          <p:cNvPr id="485" name="Google Shape;485;p77"/>
          <p:cNvSpPr/>
          <p:nvPr/>
        </p:nvSpPr>
        <p:spPr>
          <a:xfrm>
            <a:off x="4485575" y="1227225"/>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7"/>
          <p:cNvSpPr/>
          <p:nvPr/>
        </p:nvSpPr>
        <p:spPr>
          <a:xfrm>
            <a:off x="657125" y="1353475"/>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87" name="Google Shape;487;p77"/>
          <p:cNvGrpSpPr/>
          <p:nvPr/>
        </p:nvGrpSpPr>
        <p:grpSpPr>
          <a:xfrm>
            <a:off x="4595453" y="1370188"/>
            <a:ext cx="293543" cy="227362"/>
            <a:chOff x="420350" y="238125"/>
            <a:chExt cx="6779275" cy="5238750"/>
          </a:xfrm>
        </p:grpSpPr>
        <p:sp>
          <p:nvSpPr>
            <p:cNvPr id="488" name="Google Shape;488;p77"/>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7"/>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7"/>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7"/>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97" name="Google Shape;497;p78"/>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8"/>
          <p:cNvSpPr txBox="1"/>
          <p:nvPr/>
        </p:nvSpPr>
        <p:spPr>
          <a:xfrm>
            <a:off x="7113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Melakukan efisiensi perpindahan antar halaman agar sesuai dengan yang diharapkan, dan memperbaiki animasi perpindahan halaman.</a:t>
            </a:r>
            <a:endParaRPr sz="1200"/>
          </a:p>
        </p:txBody>
      </p:sp>
      <p:sp>
        <p:nvSpPr>
          <p:cNvPr id="499" name="Google Shape;499;p78"/>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8"/>
          <p:cNvSpPr txBox="1"/>
          <p:nvPr/>
        </p:nvSpPr>
        <p:spPr>
          <a:xfrm>
            <a:off x="33689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Mengevaluasi dan memperbaiki pemilihan warna pada antarmuka</a:t>
            </a:r>
            <a:r>
              <a:rPr lang="en" sz="1200">
                <a:solidFill>
                  <a:schemeClr val="dk1"/>
                </a:solidFill>
              </a:rPr>
              <a:t>.</a:t>
            </a:r>
            <a:endParaRPr sz="1200">
              <a:solidFill>
                <a:srgbClr val="5F6368"/>
              </a:solidFill>
              <a:latin typeface="Open Sans"/>
              <a:ea typeface="Open Sans"/>
              <a:cs typeface="Open Sans"/>
              <a:sym typeface="Open Sans"/>
            </a:endParaRPr>
          </a:p>
        </p:txBody>
      </p:sp>
      <p:sp>
        <p:nvSpPr>
          <p:cNvPr id="501" name="Google Shape;501;p78"/>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8"/>
          <p:cNvSpPr txBox="1"/>
          <p:nvPr/>
        </p:nvSpPr>
        <p:spPr>
          <a:xfrm>
            <a:off x="60265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Menambahkan Fungsionalitas dan desain untuk halaman berikutnya.</a:t>
            </a:r>
            <a:endParaRPr sz="1200">
              <a:solidFill>
                <a:srgbClr val="5F6368"/>
              </a:solidFill>
              <a:latin typeface="Open Sans"/>
              <a:ea typeface="Open Sans"/>
              <a:cs typeface="Open Sans"/>
              <a:sym typeface="Open Sans"/>
            </a:endParaRPr>
          </a:p>
        </p:txBody>
      </p:sp>
      <p:sp>
        <p:nvSpPr>
          <p:cNvPr id="503" name="Google Shape;503;p78"/>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504" name="Google Shape;504;p78"/>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505" name="Google Shape;505;p78"/>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9"/>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511" name="Google Shape;511;p79"/>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9"/>
          <p:cNvSpPr txBox="1"/>
          <p:nvPr/>
        </p:nvSpPr>
        <p:spPr>
          <a:xfrm>
            <a:off x="919075" y="2461800"/>
            <a:ext cx="7136100" cy="1750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Terima kasih atas waktu Anda melihat hasil karya saya di aplikasi Streaming Online! Jika Anda ingin</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lihat lebih lanjut atau hubungi, informasi kontak saya disediakan di bawah ini.</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 </a:t>
            </a:r>
            <a:r>
              <a:rPr lang="en" u="sng">
                <a:solidFill>
                  <a:schemeClr val="accent1"/>
                </a:solidFill>
                <a:latin typeface="Open Sans"/>
                <a:ea typeface="Open Sans"/>
                <a:cs typeface="Open Sans"/>
                <a:sym typeface="Open Sans"/>
              </a:rPr>
              <a:t>20200410700123@student.umj.ac.id</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Website:</a:t>
            </a:r>
            <a:r>
              <a:rPr lang="en">
                <a:solidFill>
                  <a:srgbClr val="0000FF"/>
                </a:solidFill>
                <a:latin typeface="Open Sans"/>
                <a:ea typeface="Open Sans"/>
                <a:cs typeface="Open Sans"/>
                <a:sym typeface="Open Sans"/>
              </a:rPr>
              <a:t> </a:t>
            </a:r>
            <a:r>
              <a:rPr lang="en" u="sng">
                <a:solidFill>
                  <a:schemeClr val="accent1"/>
                </a:solidFill>
                <a:latin typeface="Open Sans"/>
                <a:ea typeface="Open Sans"/>
                <a:cs typeface="Open Sans"/>
                <a:sym typeface="Open Sans"/>
              </a:rPr>
              <a:t>https://reihan-septyawan.netlify.app/</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Github:</a:t>
            </a:r>
            <a:r>
              <a:rPr lang="en">
                <a:solidFill>
                  <a:schemeClr val="dk1"/>
                </a:solidFill>
                <a:latin typeface="Open Sans"/>
                <a:ea typeface="Open Sans"/>
                <a:cs typeface="Open Sans"/>
                <a:sym typeface="Open Sans"/>
              </a:rPr>
              <a:t> </a:t>
            </a:r>
            <a:r>
              <a:rPr lang="en" u="sng">
                <a:solidFill>
                  <a:schemeClr val="accent1"/>
                </a:solidFill>
                <a:latin typeface="Open Sans"/>
                <a:ea typeface="Open Sans"/>
                <a:cs typeface="Open Sans"/>
                <a:sym typeface="Open Sans"/>
              </a:rPr>
              <a:t>https://github.com/Maskulin1</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513" name="Google Shape;513;p79"/>
          <p:cNvSpPr/>
          <p:nvPr/>
        </p:nvSpPr>
        <p:spPr>
          <a:xfrm>
            <a:off x="4230475" y="1602212"/>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9"/>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4"/>
          <p:cNvSpPr txBox="1"/>
          <p:nvPr/>
        </p:nvSpPr>
        <p:spPr>
          <a:xfrm>
            <a:off x="517675" y="2304850"/>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Posisi</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Designer yang mendesain keseluruhan yang ada pada aplikasi.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Researcher yang melakukan penelitian terhadap perilaku, kebutuhan, dan preferensi pengguna pada aplikasi.</a:t>
            </a:r>
            <a:endParaRPr b="1" sz="1200">
              <a:solidFill>
                <a:srgbClr val="4285F4"/>
              </a:solidFill>
              <a:latin typeface="Open Sans"/>
              <a:ea typeface="Open Sans"/>
              <a:cs typeface="Open Sans"/>
              <a:sym typeface="Open Sans"/>
            </a:endParaRPr>
          </a:p>
        </p:txBody>
      </p:sp>
      <p:sp>
        <p:nvSpPr>
          <p:cNvPr id="169" name="Google Shape;169;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0" name="Google Shape;170;p44"/>
          <p:cNvSpPr/>
          <p:nvPr/>
        </p:nvSpPr>
        <p:spPr>
          <a:xfrm>
            <a:off x="517675"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71" name="Google Shape;171;p44"/>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Tanggung Jawab</a:t>
            </a:r>
            <a:r>
              <a:rPr lang="en">
                <a:solidFill>
                  <a:srgbClr val="2D3E50"/>
                </a:solidFill>
                <a:latin typeface="Open Sans SemiBold"/>
                <a:ea typeface="Open Sans SemiBold"/>
                <a:cs typeface="Open Sans SemiBold"/>
                <a:sym typeface="Open Sans SemiBold"/>
              </a:rPr>
              <a:t>: </a:t>
            </a:r>
            <a:endParaRPr>
              <a:solidFill>
                <a:srgbClr val="2D3E50"/>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User Research, melakukan survey sekaligus mendefinisikan pada empathize dan define, membuat wireframe, membuat mockup, membuat prototyping, melakukan Ideate, menentukan Goal Statement, Usability Study, dan melakukan modifikasi berdasarkan </a:t>
            </a:r>
            <a:endParaRPr b="1" sz="1200">
              <a:solidFill>
                <a:srgbClr val="4285F4"/>
              </a:solidFill>
              <a:latin typeface="Open Sans"/>
              <a:ea typeface="Open Sans"/>
              <a:cs typeface="Open Sans"/>
              <a:sym typeface="Open Sans"/>
            </a:endParaRPr>
          </a:p>
        </p:txBody>
      </p:sp>
      <p:sp>
        <p:nvSpPr>
          <p:cNvPr id="172" name="Google Shape;172;p44"/>
          <p:cNvSpPr/>
          <p:nvPr/>
        </p:nvSpPr>
        <p:spPr>
          <a:xfrm>
            <a:off x="4572000" y="1534000"/>
            <a:ext cx="513300" cy="513300"/>
          </a:xfrm>
          <a:prstGeom prst="ellipse">
            <a:avLst/>
          </a:prstGeom>
          <a:solidFill>
            <a:srgbClr val="2D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3E50"/>
              </a:solidFill>
            </a:endParaRPr>
          </a:p>
        </p:txBody>
      </p:sp>
      <p:sp>
        <p:nvSpPr>
          <p:cNvPr id="173" name="Google Shape;173;p44"/>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4" name="Google Shape;174;p44"/>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518" name="Shape 518"/>
        <p:cNvGrpSpPr/>
        <p:nvPr/>
      </p:nvGrpSpPr>
      <p:grpSpPr>
        <a:xfrm>
          <a:off x="0" y="0"/>
          <a:ext cx="0" cy="0"/>
          <a:chOff x="0" y="0"/>
          <a:chExt cx="0" cy="0"/>
        </a:xfrm>
      </p:grpSpPr>
      <p:sp>
        <p:nvSpPr>
          <p:cNvPr id="519" name="Google Shape;519;p80"/>
          <p:cNvSpPr txBox="1"/>
          <p:nvPr/>
        </p:nvSpPr>
        <p:spPr>
          <a:xfrm>
            <a:off x="2106450" y="2202300"/>
            <a:ext cx="493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3F5E"/>
        </a:solidFill>
      </p:bgPr>
    </p:bg>
    <p:spTree>
      <p:nvGrpSpPr>
        <p:cNvPr id="178" name="Shape 178"/>
        <p:cNvGrpSpPr/>
        <p:nvPr/>
      </p:nvGrpSpPr>
      <p:grpSpPr>
        <a:xfrm>
          <a:off x="0" y="0"/>
          <a:ext cx="0" cy="0"/>
          <a:chOff x="0" y="0"/>
          <a:chExt cx="0" cy="0"/>
        </a:xfrm>
      </p:grpSpPr>
      <p:sp>
        <p:nvSpPr>
          <p:cNvPr id="179" name="Google Shape;179;p45"/>
          <p:cNvSpPr txBox="1"/>
          <p:nvPr/>
        </p:nvSpPr>
        <p:spPr>
          <a:xfrm>
            <a:off x="-460025" y="2082300"/>
            <a:ext cx="37044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0" name="Google Shape;180;p45"/>
          <p:cNvSpPr txBox="1"/>
          <p:nvPr/>
        </p:nvSpPr>
        <p:spPr>
          <a:xfrm>
            <a:off x="3712425" y="1886850"/>
            <a:ext cx="39465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a:t>
            </a:r>
            <a:r>
              <a:rPr lang="en">
                <a:solidFill>
                  <a:srgbClr val="FFFFFF"/>
                </a:solidFill>
                <a:latin typeface="Open Sans"/>
                <a:ea typeface="Open Sans"/>
                <a:cs typeface="Open Sans"/>
                <a:sym typeface="Open Sans"/>
              </a:rPr>
              <a:t>ersona</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1" name="Google Shape;181;p4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p:nvPr/>
        </p:nvSpPr>
        <p:spPr>
          <a:xfrm>
            <a:off x="517675" y="1479182"/>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6"/>
          <p:cNvSpPr txBox="1"/>
          <p:nvPr/>
        </p:nvSpPr>
        <p:spPr>
          <a:xfrm>
            <a:off x="517675" y="224375"/>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Ringkasan User R</a:t>
            </a:r>
            <a:r>
              <a:rPr lang="en" sz="2400">
                <a:solidFill>
                  <a:srgbClr val="5F6368"/>
                </a:solidFill>
                <a:latin typeface="Open Sans"/>
                <a:ea typeface="Open Sans"/>
                <a:cs typeface="Open Sans"/>
                <a:sym typeface="Open Sans"/>
              </a:rPr>
              <a:t>esearch</a:t>
            </a:r>
            <a:endParaRPr sz="2400">
              <a:solidFill>
                <a:srgbClr val="5F6368"/>
              </a:solidFill>
              <a:latin typeface="Open Sans"/>
              <a:ea typeface="Open Sans"/>
              <a:cs typeface="Open Sans"/>
              <a:sym typeface="Open Sans"/>
            </a:endParaRPr>
          </a:p>
        </p:txBody>
      </p:sp>
      <p:sp>
        <p:nvSpPr>
          <p:cNvPr id="188" name="Google Shape;188;p46"/>
          <p:cNvSpPr txBox="1"/>
          <p:nvPr/>
        </p:nvSpPr>
        <p:spPr>
          <a:xfrm>
            <a:off x="1003950" y="1438688"/>
            <a:ext cx="7136100" cy="2706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t>
            </a:r>
            <a:r>
              <a:rPr lang="en" sz="1200">
                <a:solidFill>
                  <a:schemeClr val="dk1"/>
                </a:solidFill>
                <a:latin typeface="Times New Roman"/>
                <a:ea typeface="Times New Roman"/>
                <a:cs typeface="Times New Roman"/>
                <a:sym typeface="Times New Roman"/>
              </a:rPr>
              <a:t>Saya telah melakukan survei terhadap para pecinta film/series untuk mengetahui kebiasaan, kebutuhan, dan masalah mereka ketika melakukan streaming film/series secara online. Berdasarkan hasil survei, mayoritas responden berusia antara 18-24 tahun dan terdiri dari laki-laki dan perempuan. Mayoritas responden menggunakan platform streaming film seminggu lebih dari satu kali, dengan Netflix dan Disney+ Hotstar menjadi pilihan utama. Ketersediaan film di platform streaming yang digunakan mayoritas responden dianggap memuaskan, sedangkan sistem rekomendasi dianggap cukup akurat dan membantu. Mayoritas responden merasa biaya berlangganan layanan streaming film cukup terjangkau. Genre film yang paling banyak ditonton adalah Action, Adventure, dan Animation. Faktor utama yang mempengaruhi pemilihan platform streaming adalah harga berlangganan yang terjangkau dan ketersediaan film dan serial TV yang diinginkan. Mayoritas responden mengalami masalah ketika melakukan streaming, seperti jaringan yang lemot dan suara yang hilang tiba-tiba. Fitur yang paling sering digunakan adalah fitur pencarian film, sedangkan fitur deskripsi audio jarang digunakan. Saran dari responden adalah untuk memperbanyak cakupan film, mengurangi iklan, dan membuat library lebih lengkap.</a:t>
            </a:r>
            <a:r>
              <a:rPr lang="en" sz="1200">
                <a:solidFill>
                  <a:srgbClr val="5F6368"/>
                </a:solidFill>
                <a:latin typeface="Open Sans"/>
                <a:ea typeface="Open Sans"/>
                <a:cs typeface="Open Sans"/>
                <a:sym typeface="Open Sans"/>
              </a:rPr>
              <a:t>”</a:t>
            </a:r>
            <a:endParaRPr b="1" sz="1200">
              <a:solidFill>
                <a:srgbClr val="1967D2"/>
              </a:solidFill>
              <a:latin typeface="Open Sans"/>
              <a:ea typeface="Open Sans"/>
              <a:cs typeface="Open Sans"/>
              <a:sym typeface="Open Sans"/>
            </a:endParaRPr>
          </a:p>
        </p:txBody>
      </p:sp>
      <p:sp>
        <p:nvSpPr>
          <p:cNvPr id="189" name="Google Shape;189;p46"/>
          <p:cNvSpPr/>
          <p:nvPr/>
        </p:nvSpPr>
        <p:spPr>
          <a:xfrm>
            <a:off x="4230475" y="778487"/>
            <a:ext cx="513300" cy="513300"/>
          </a:xfrm>
          <a:prstGeom prst="ellipse">
            <a:avLst/>
          </a:prstGeom>
          <a:solidFill>
            <a:srgbClr val="F43F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6"/>
          <p:cNvSpPr/>
          <p:nvPr/>
        </p:nvSpPr>
        <p:spPr>
          <a:xfrm>
            <a:off x="4373201" y="921201"/>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6"/>
          <p:cNvSpPr txBox="1"/>
          <p:nvPr/>
        </p:nvSpPr>
        <p:spPr>
          <a:xfrm>
            <a:off x="517675" y="4372050"/>
            <a:ext cx="305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800"/>
              </a:spcAft>
              <a:buNone/>
            </a:pPr>
            <a:r>
              <a:rPr lang="en"/>
              <a:t>Link Project : </a:t>
            </a:r>
            <a:r>
              <a:rPr lang="en" sz="1350" u="sng">
                <a:solidFill>
                  <a:schemeClr val="hlink"/>
                </a:solidFill>
                <a:highlight>
                  <a:srgbClr val="FFFFFF"/>
                </a:highlight>
                <a:latin typeface="Open Sans"/>
                <a:ea typeface="Open Sans"/>
                <a:cs typeface="Open Sans"/>
                <a:sym typeface="Open Sans"/>
                <a:hlinkClick r:id="rId3"/>
              </a:rPr>
              <a:t>Lampiran Hasil Survey</a:t>
            </a:r>
            <a:endParaRPr sz="1350" u="sng">
              <a:solidFill>
                <a:srgbClr val="FF5483"/>
              </a:solidFill>
              <a:highlight>
                <a:srgbClr val="FFFFFF"/>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7"/>
          <p:cNvSpPr txBox="1"/>
          <p:nvPr/>
        </p:nvSpPr>
        <p:spPr>
          <a:xfrm>
            <a:off x="390350" y="443725"/>
            <a:ext cx="21840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Empathy Map</a:t>
            </a:r>
            <a:endParaRPr sz="2400">
              <a:solidFill>
                <a:srgbClr val="5F6368"/>
              </a:solidFill>
              <a:latin typeface="Open Sans"/>
              <a:ea typeface="Open Sans"/>
              <a:cs typeface="Open Sans"/>
              <a:sym typeface="Open Sans"/>
            </a:endParaRPr>
          </a:p>
        </p:txBody>
      </p:sp>
      <p:pic>
        <p:nvPicPr>
          <p:cNvPr id="197" name="Google Shape;197;p47"/>
          <p:cNvPicPr preferRelativeResize="0"/>
          <p:nvPr/>
        </p:nvPicPr>
        <p:blipFill>
          <a:blip r:embed="rId3">
            <a:alphaModFix/>
          </a:blip>
          <a:stretch>
            <a:fillRect/>
          </a:stretch>
        </p:blipFill>
        <p:spPr>
          <a:xfrm>
            <a:off x="3021128" y="93050"/>
            <a:ext cx="4946104" cy="49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8"/>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8"/>
          <p:cNvSpPr txBox="1"/>
          <p:nvPr/>
        </p:nvSpPr>
        <p:spPr>
          <a:xfrm>
            <a:off x="441476" y="2008850"/>
            <a:ext cx="20778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Gangguan Pengalaman</a:t>
            </a:r>
            <a:endParaRPr>
              <a:solidFill>
                <a:srgbClr val="F43F5E"/>
              </a:solidFill>
              <a:latin typeface="Open Sans SemiBold"/>
              <a:ea typeface="Open Sans SemiBold"/>
              <a:cs typeface="Open Sans SemiBold"/>
              <a:sym typeface="Open Sans SemiBold"/>
            </a:endParaRPr>
          </a:p>
        </p:txBody>
      </p:sp>
      <p:sp>
        <p:nvSpPr>
          <p:cNvPr id="204" name="Google Shape;204;p48"/>
          <p:cNvSpPr txBox="1"/>
          <p:nvPr/>
        </p:nvSpPr>
        <p:spPr>
          <a:xfrm>
            <a:off x="441475" y="2522475"/>
            <a:ext cx="1872600" cy="1160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Iklan yang sering muncul di awal maupun di pertengahan film/series</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5" name="Google Shape;205;p48"/>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Kualitas Terganggu</a:t>
            </a:r>
            <a:endParaRPr>
              <a:solidFill>
                <a:srgbClr val="F43F5E"/>
              </a:solidFill>
              <a:latin typeface="Open Sans SemiBold"/>
              <a:ea typeface="Open Sans SemiBold"/>
              <a:cs typeface="Open Sans SemiBold"/>
              <a:sym typeface="Open Sans SemiBold"/>
            </a:endParaRPr>
          </a:p>
        </p:txBody>
      </p:sp>
      <p:sp>
        <p:nvSpPr>
          <p:cNvPr id="206" name="Google Shape;206;p48"/>
          <p:cNvSpPr txBox="1"/>
          <p:nvPr/>
        </p:nvSpPr>
        <p:spPr>
          <a:xfrm>
            <a:off x="2582725" y="2522475"/>
            <a:ext cx="1872600" cy="1585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Internet yang tidak stabil/buffering menyebabkan kualitas video menurun dan berhenti tiba-tiba</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7" name="Google Shape;207;p48"/>
          <p:cNvSpPr txBox="1"/>
          <p:nvPr/>
        </p:nvSpPr>
        <p:spPr>
          <a:xfrm>
            <a:off x="4723975" y="2008850"/>
            <a:ext cx="19488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Keterbatasan Koleksi</a:t>
            </a:r>
            <a:endParaRPr>
              <a:solidFill>
                <a:srgbClr val="F43F5E"/>
              </a:solidFill>
              <a:latin typeface="Open Sans SemiBold"/>
              <a:ea typeface="Open Sans SemiBold"/>
              <a:cs typeface="Open Sans SemiBold"/>
              <a:sym typeface="Open Sans SemiBold"/>
            </a:endParaRPr>
          </a:p>
        </p:txBody>
      </p:sp>
      <p:sp>
        <p:nvSpPr>
          <p:cNvPr id="208" name="Google Shape;208;p48"/>
          <p:cNvSpPr txBox="1"/>
          <p:nvPr/>
        </p:nvSpPr>
        <p:spPr>
          <a:xfrm>
            <a:off x="4723969" y="2522475"/>
            <a:ext cx="1872600" cy="948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Library film yang tidak lengkap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09" name="Google Shape;209;p48"/>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F43F5E"/>
                </a:solidFill>
                <a:latin typeface="Open Sans SemiBold"/>
                <a:ea typeface="Open Sans SemiBold"/>
                <a:cs typeface="Open Sans SemiBold"/>
                <a:sym typeface="Open Sans SemiBold"/>
              </a:rPr>
              <a:t>User Kesulitan</a:t>
            </a:r>
            <a:endParaRPr>
              <a:solidFill>
                <a:srgbClr val="F43F5E"/>
              </a:solidFill>
              <a:latin typeface="Open Sans SemiBold"/>
              <a:ea typeface="Open Sans SemiBold"/>
              <a:cs typeface="Open Sans SemiBold"/>
              <a:sym typeface="Open Sans SemiBold"/>
            </a:endParaRPr>
          </a:p>
        </p:txBody>
      </p:sp>
      <p:sp>
        <p:nvSpPr>
          <p:cNvPr id="210" name="Google Shape;210;p48"/>
          <p:cNvSpPr txBox="1"/>
          <p:nvPr/>
        </p:nvSpPr>
        <p:spPr>
          <a:xfrm>
            <a:off x="6865219" y="2522475"/>
            <a:ext cx="1872600" cy="1160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Subtitle yang tidak muncul sehingga kebingungan ketika menonton</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t/>
            </a:r>
            <a:endParaRPr sz="1200">
              <a:solidFill>
                <a:srgbClr val="5F6368"/>
              </a:solidFill>
              <a:latin typeface="Open Sans"/>
              <a:ea typeface="Open Sans"/>
              <a:cs typeface="Open Sans"/>
              <a:sym typeface="Open Sans"/>
            </a:endParaRPr>
          </a:p>
        </p:txBody>
      </p:sp>
      <p:sp>
        <p:nvSpPr>
          <p:cNvPr id="211" name="Google Shape;211;p48"/>
          <p:cNvSpPr/>
          <p:nvPr/>
        </p:nvSpPr>
        <p:spPr>
          <a:xfrm>
            <a:off x="112112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8"/>
          <p:cNvSpPr/>
          <p:nvPr/>
        </p:nvSpPr>
        <p:spPr>
          <a:xfrm>
            <a:off x="326237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8"/>
          <p:cNvSpPr/>
          <p:nvPr/>
        </p:nvSpPr>
        <p:spPr>
          <a:xfrm>
            <a:off x="540362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8"/>
          <p:cNvSpPr/>
          <p:nvPr/>
        </p:nvSpPr>
        <p:spPr>
          <a:xfrm>
            <a:off x="7544875" y="1382121"/>
            <a:ext cx="513300" cy="513300"/>
          </a:xfrm>
          <a:prstGeom prst="ellipse">
            <a:avLst/>
          </a:prstGeom>
          <a:solidFill>
            <a:srgbClr val="F43F5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9"/>
          <p:cNvSpPr txBox="1"/>
          <p:nvPr/>
        </p:nvSpPr>
        <p:spPr>
          <a:xfrm>
            <a:off x="369625" y="0"/>
            <a:ext cx="27912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Marlene</a:t>
            </a:r>
            <a:endParaRPr b="1" sz="2400">
              <a:solidFill>
                <a:srgbClr val="5F6368"/>
              </a:solidFill>
              <a:latin typeface="Open Sans"/>
              <a:ea typeface="Open Sans"/>
              <a:cs typeface="Open Sans"/>
              <a:sym typeface="Open Sans"/>
            </a:endParaRPr>
          </a:p>
        </p:txBody>
      </p:sp>
      <p:pic>
        <p:nvPicPr>
          <p:cNvPr id="220" name="Google Shape;220;p49"/>
          <p:cNvPicPr preferRelativeResize="0"/>
          <p:nvPr/>
        </p:nvPicPr>
        <p:blipFill>
          <a:blip r:embed="rId3">
            <a:alphaModFix/>
          </a:blip>
          <a:stretch>
            <a:fillRect/>
          </a:stretch>
        </p:blipFill>
        <p:spPr>
          <a:xfrm>
            <a:off x="369625" y="415825"/>
            <a:ext cx="8404750" cy="4727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